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heme/themeOverride1.xml" ContentType="application/vnd.openxmlformats-officedocument.themeOverr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1" r:id="rId4"/>
  </p:sldMasterIdLst>
  <p:notesMasterIdLst>
    <p:notesMasterId r:id="rId23"/>
  </p:notesMasterIdLst>
  <p:sldIdLst>
    <p:sldId id="256" r:id="rId5"/>
    <p:sldId id="271" r:id="rId6"/>
    <p:sldId id="300" r:id="rId7"/>
    <p:sldId id="273" r:id="rId8"/>
    <p:sldId id="272" r:id="rId9"/>
    <p:sldId id="297" r:id="rId10"/>
    <p:sldId id="285" r:id="rId11"/>
    <p:sldId id="303" r:id="rId12"/>
    <p:sldId id="283" r:id="rId13"/>
    <p:sldId id="290" r:id="rId14"/>
    <p:sldId id="294" r:id="rId15"/>
    <p:sldId id="293" r:id="rId16"/>
    <p:sldId id="304" r:id="rId17"/>
    <p:sldId id="296" r:id="rId18"/>
    <p:sldId id="298" r:id="rId19"/>
    <p:sldId id="301" r:id="rId20"/>
    <p:sldId id="302" r:id="rId21"/>
    <p:sldId id="263" r:id="rId22"/>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86984" autoAdjust="0"/>
  </p:normalViewPr>
  <p:slideViewPr>
    <p:cSldViewPr snapToGrid="0">
      <p:cViewPr varScale="1">
        <p:scale>
          <a:sx n="130" d="100"/>
          <a:sy n="130" d="100"/>
        </p:scale>
        <p:origin x="1074" y="12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395fc7d7f94_2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7" name="Google Shape;97;g395fc7d7f94_2_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395fc7d7f94_2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4" name="Google Shape;114;g395fc7d7f94_2_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16062769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1701543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395fc7d7f94_2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4" name="Google Shape;114;g395fc7d7f94_2_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14262319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395fc7d7f94_2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4" name="Google Shape;114;g395fc7d7f94_2_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dirty="0"/>
          </a:p>
        </p:txBody>
      </p:sp>
    </p:spTree>
    <p:extLst>
      <p:ext uri="{BB962C8B-B14F-4D97-AF65-F5344CB8AC3E}">
        <p14:creationId xmlns:p14="http://schemas.microsoft.com/office/powerpoint/2010/main" val="10863165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395fc7d7f94_2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4" name="Google Shape;114;g395fc7d7f94_2_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7293942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395fc7d7f94_2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4" name="Google Shape;114;g395fc7d7f94_2_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26905308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395fc7d7f94_2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4" name="Google Shape;114;g395fc7d7f94_2_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21190471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395fc7d7f94_2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4" name="Google Shape;114;g395fc7d7f94_2_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13282598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395fc7d7f94_2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4" name="Google Shape;114;g395fc7d7f94_2_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40658567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395fc7d7f94_2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4" name="Google Shape;114;g395fc7d7f94_2_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36228892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395fc7d7f94_2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4" name="Google Shape;114;g395fc7d7f94_2_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3065467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395fc7d7f94_2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4" name="Google Shape;114;g395fc7d7f94_2_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22080545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395fc7d7f94_2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4" name="Google Shape;114;g395fc7d7f94_2_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dirty="0"/>
          </a:p>
        </p:txBody>
      </p:sp>
    </p:spTree>
    <p:extLst>
      <p:ext uri="{BB962C8B-B14F-4D97-AF65-F5344CB8AC3E}">
        <p14:creationId xmlns:p14="http://schemas.microsoft.com/office/powerpoint/2010/main" val="22092295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g395fc7d7f94_2_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4" name="Google Shape;154;g395fc7d7f94_2_9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4"/>
        <p:cNvGrpSpPr/>
        <p:nvPr/>
      </p:nvGrpSpPr>
      <p:grpSpPr>
        <a:xfrm>
          <a:off x="0" y="0"/>
          <a:ext cx="0" cy="0"/>
          <a:chOff x="0" y="0"/>
          <a:chExt cx="0" cy="0"/>
        </a:xfrm>
      </p:grpSpPr>
      <p:sp>
        <p:nvSpPr>
          <p:cNvPr id="55" name="Google Shape;55;p14"/>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56" name="Google Shape;56;p14"/>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57" name="Google Shape;57;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s-419"/>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58"/>
        <p:cNvGrpSpPr/>
        <p:nvPr/>
      </p:nvGrpSpPr>
      <p:grpSpPr>
        <a:xfrm>
          <a:off x="0" y="0"/>
          <a:ext cx="0" cy="0"/>
          <a:chOff x="0" y="0"/>
          <a:chExt cx="0" cy="0"/>
        </a:xfrm>
      </p:grpSpPr>
      <p:sp>
        <p:nvSpPr>
          <p:cNvPr id="59" name="Google Shape;59;p1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60" name="Google Shape;60;p15"/>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61" name="Google Shape;61;p1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s-419"/>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62"/>
        <p:cNvGrpSpPr/>
        <p:nvPr/>
      </p:nvGrpSpPr>
      <p:grpSpPr>
        <a:xfrm>
          <a:off x="0" y="0"/>
          <a:ext cx="0" cy="0"/>
          <a:chOff x="0" y="0"/>
          <a:chExt cx="0" cy="0"/>
        </a:xfrm>
      </p:grpSpPr>
      <p:sp>
        <p:nvSpPr>
          <p:cNvPr id="63" name="Google Shape;63;p16"/>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64" name="Google Shape;64;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s-419"/>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65"/>
        <p:cNvGrpSpPr/>
        <p:nvPr/>
      </p:nvGrpSpPr>
      <p:grpSpPr>
        <a:xfrm>
          <a:off x="0" y="0"/>
          <a:ext cx="0" cy="0"/>
          <a:chOff x="0" y="0"/>
          <a:chExt cx="0" cy="0"/>
        </a:xfrm>
      </p:grpSpPr>
      <p:sp>
        <p:nvSpPr>
          <p:cNvPr id="66" name="Google Shape;66;p1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67" name="Google Shape;67;p17"/>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68" name="Google Shape;68;p17"/>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69" name="Google Shape;69;p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s-419"/>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0"/>
        <p:cNvGrpSpPr/>
        <p:nvPr/>
      </p:nvGrpSpPr>
      <p:grpSpPr>
        <a:xfrm>
          <a:off x="0" y="0"/>
          <a:ext cx="0" cy="0"/>
          <a:chOff x="0" y="0"/>
          <a:chExt cx="0" cy="0"/>
        </a:xfrm>
      </p:grpSpPr>
      <p:sp>
        <p:nvSpPr>
          <p:cNvPr id="71" name="Google Shape;71;p18"/>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72" name="Google Shape;72;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s-419"/>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3"/>
        <p:cNvGrpSpPr/>
        <p:nvPr/>
      </p:nvGrpSpPr>
      <p:grpSpPr>
        <a:xfrm>
          <a:off x="0" y="0"/>
          <a:ext cx="0" cy="0"/>
          <a:chOff x="0" y="0"/>
          <a:chExt cx="0" cy="0"/>
        </a:xfrm>
      </p:grpSpPr>
      <p:sp>
        <p:nvSpPr>
          <p:cNvPr id="74" name="Google Shape;74;p19"/>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75" name="Google Shape;75;p19"/>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76" name="Google Shape;76;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s-419"/>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77"/>
        <p:cNvGrpSpPr/>
        <p:nvPr/>
      </p:nvGrpSpPr>
      <p:grpSpPr>
        <a:xfrm>
          <a:off x="0" y="0"/>
          <a:ext cx="0" cy="0"/>
          <a:chOff x="0" y="0"/>
          <a:chExt cx="0" cy="0"/>
        </a:xfrm>
      </p:grpSpPr>
      <p:sp>
        <p:nvSpPr>
          <p:cNvPr id="78" name="Google Shape;78;p20"/>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79" name="Google Shape;79;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s-419"/>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0"/>
        <p:cNvGrpSpPr/>
        <p:nvPr/>
      </p:nvGrpSpPr>
      <p:grpSpPr>
        <a:xfrm>
          <a:off x="0" y="0"/>
          <a:ext cx="0" cy="0"/>
          <a:chOff x="0" y="0"/>
          <a:chExt cx="0" cy="0"/>
        </a:xfrm>
      </p:grpSpPr>
      <p:sp>
        <p:nvSpPr>
          <p:cNvPr id="81" name="Google Shape;81;p21"/>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2" name="Google Shape;82;p21"/>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83" name="Google Shape;83;p21"/>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84" name="Google Shape;84;p21"/>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85" name="Google Shape;85;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s-419"/>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86"/>
        <p:cNvGrpSpPr/>
        <p:nvPr/>
      </p:nvGrpSpPr>
      <p:grpSpPr>
        <a:xfrm>
          <a:off x="0" y="0"/>
          <a:ext cx="0" cy="0"/>
          <a:chOff x="0" y="0"/>
          <a:chExt cx="0" cy="0"/>
        </a:xfrm>
      </p:grpSpPr>
      <p:sp>
        <p:nvSpPr>
          <p:cNvPr id="87" name="Google Shape;87;p22"/>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stStyle>
          <a:p>
            <a:endParaRPr/>
          </a:p>
        </p:txBody>
      </p:sp>
      <p:sp>
        <p:nvSpPr>
          <p:cNvPr id="88" name="Google Shape;88;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s-419"/>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89"/>
        <p:cNvGrpSpPr/>
        <p:nvPr/>
      </p:nvGrpSpPr>
      <p:grpSpPr>
        <a:xfrm>
          <a:off x="0" y="0"/>
          <a:ext cx="0" cy="0"/>
          <a:chOff x="0" y="0"/>
          <a:chExt cx="0" cy="0"/>
        </a:xfrm>
      </p:grpSpPr>
      <p:sp>
        <p:nvSpPr>
          <p:cNvPr id="90" name="Google Shape;90;p23"/>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91" name="Google Shape;91;p23"/>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92" name="Google Shape;92;p2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s-419"/>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3"/>
        <p:cNvGrpSpPr/>
        <p:nvPr/>
      </p:nvGrpSpPr>
      <p:grpSpPr>
        <a:xfrm>
          <a:off x="0" y="0"/>
          <a:ext cx="0" cy="0"/>
          <a:chOff x="0" y="0"/>
          <a:chExt cx="0" cy="0"/>
        </a:xfrm>
      </p:grpSpPr>
      <p:sp>
        <p:nvSpPr>
          <p:cNvPr id="94" name="Google Shape;94;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s-419"/>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52" name="Google Shape;52;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53" name="Google Shape;53;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s-419"/>
              <a:t>‹#›</a:t>
            </a:fld>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image" Target="../media/image14.emf"/><Relationship Id="rId13" Type="http://schemas.openxmlformats.org/officeDocument/2006/relationships/image" Target="../media/image19.emf"/><Relationship Id="rId18" Type="http://schemas.openxmlformats.org/officeDocument/2006/relationships/image" Target="../media/image24.emf"/><Relationship Id="rId3" Type="http://schemas.openxmlformats.org/officeDocument/2006/relationships/image" Target="../media/image3.png"/><Relationship Id="rId21" Type="http://schemas.openxmlformats.org/officeDocument/2006/relationships/image" Target="../media/image27.emf"/><Relationship Id="rId7" Type="http://schemas.openxmlformats.org/officeDocument/2006/relationships/image" Target="../media/image13.emf"/><Relationship Id="rId12" Type="http://schemas.openxmlformats.org/officeDocument/2006/relationships/image" Target="../media/image18.emf"/><Relationship Id="rId17" Type="http://schemas.openxmlformats.org/officeDocument/2006/relationships/image" Target="../media/image23.emf"/><Relationship Id="rId2" Type="http://schemas.openxmlformats.org/officeDocument/2006/relationships/notesSlide" Target="../notesSlides/notesSlide4.xml"/><Relationship Id="rId16" Type="http://schemas.openxmlformats.org/officeDocument/2006/relationships/image" Target="../media/image22.emf"/><Relationship Id="rId20" Type="http://schemas.openxmlformats.org/officeDocument/2006/relationships/image" Target="../media/image26.emf"/><Relationship Id="rId1" Type="http://schemas.openxmlformats.org/officeDocument/2006/relationships/slideLayout" Target="../slideLayouts/slideLayout2.xml"/><Relationship Id="rId6" Type="http://schemas.openxmlformats.org/officeDocument/2006/relationships/image" Target="../media/image12.emf"/><Relationship Id="rId11" Type="http://schemas.openxmlformats.org/officeDocument/2006/relationships/image" Target="../media/image17.emf"/><Relationship Id="rId5" Type="http://schemas.openxmlformats.org/officeDocument/2006/relationships/image" Target="../media/image11.emf"/><Relationship Id="rId15" Type="http://schemas.openxmlformats.org/officeDocument/2006/relationships/image" Target="../media/image21.emf"/><Relationship Id="rId10" Type="http://schemas.openxmlformats.org/officeDocument/2006/relationships/image" Target="../media/image16.emf"/><Relationship Id="rId19" Type="http://schemas.openxmlformats.org/officeDocument/2006/relationships/image" Target="../media/image25.emf"/><Relationship Id="rId4" Type="http://schemas.openxmlformats.org/officeDocument/2006/relationships/image" Target="../media/image10.png"/><Relationship Id="rId9" Type="http://schemas.openxmlformats.org/officeDocument/2006/relationships/image" Target="../media/image15.emf"/><Relationship Id="rId14" Type="http://schemas.openxmlformats.org/officeDocument/2006/relationships/image" Target="../media/image20.emf"/><Relationship Id="rId22" Type="http://schemas.openxmlformats.org/officeDocument/2006/relationships/image" Target="../media/image28.emf"/></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31.jpeg"/><Relationship Id="rId4" Type="http://schemas.openxmlformats.org/officeDocument/2006/relationships/image" Target="../media/image30.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hemeOverride" Target="../theme/themeOverride1.xml"/><Relationship Id="rId5" Type="http://schemas.openxmlformats.org/officeDocument/2006/relationships/image" Target="../media/image39.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40.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image" Target="../media/image41.png"/><Relationship Id="rId1" Type="http://schemas.openxmlformats.org/officeDocument/2006/relationships/slideLayout" Target="../slideLayouts/slideLayout2.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1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pic>
        <p:nvPicPr>
          <p:cNvPr id="99" name="Google Shape;99;p25" title="Primer Fondo PPT-1 .png"/>
          <p:cNvPicPr preferRelativeResize="0"/>
          <p:nvPr/>
        </p:nvPicPr>
        <p:blipFill>
          <a:blip r:embed="rId3">
            <a:alphaModFix/>
          </a:blip>
          <a:stretch>
            <a:fillRect/>
          </a:stretch>
        </p:blipFill>
        <p:spPr>
          <a:xfrm>
            <a:off x="4229" y="0"/>
            <a:ext cx="9135542" cy="5143501"/>
          </a:xfrm>
          <a:prstGeom prst="rect">
            <a:avLst/>
          </a:prstGeom>
          <a:noFill/>
          <a:ln>
            <a:noFill/>
          </a:ln>
        </p:spPr>
      </p:pic>
      <p:sp>
        <p:nvSpPr>
          <p:cNvPr id="101" name="Google Shape;101;p25"/>
          <p:cNvSpPr txBox="1"/>
          <p:nvPr/>
        </p:nvSpPr>
        <p:spPr>
          <a:xfrm>
            <a:off x="2162175" y="2525416"/>
            <a:ext cx="4819800" cy="259500"/>
          </a:xfrm>
          <a:prstGeom prst="rect">
            <a:avLst/>
          </a:prstGeom>
          <a:noFill/>
          <a:ln>
            <a:noFill/>
          </a:ln>
        </p:spPr>
        <p:txBody>
          <a:bodyPr spcFirstLastPara="1" wrap="square" lIns="68575" tIns="34275" rIns="68575" bIns="34275" anchor="t" anchorCtr="0">
            <a:normAutofit/>
          </a:bodyPr>
          <a:lstStyle/>
          <a:p>
            <a:pPr marL="0" marR="0" lvl="0" indent="0" algn="ctr" rtl="0">
              <a:lnSpc>
                <a:spcPct val="90000"/>
              </a:lnSpc>
              <a:spcBef>
                <a:spcPts val="0"/>
              </a:spcBef>
              <a:spcAft>
                <a:spcPts val="0"/>
              </a:spcAft>
              <a:buClr>
                <a:srgbClr val="000000"/>
              </a:buClr>
              <a:buSzPts val="1100"/>
              <a:buFont typeface="Arial"/>
              <a:buNone/>
            </a:pPr>
            <a:r>
              <a:rPr lang="es-419" sz="1100" b="0" i="0" u="none" strike="noStrike" cap="none">
                <a:solidFill>
                  <a:srgbClr val="FFFFFF"/>
                </a:solidFill>
                <a:latin typeface="Verdana"/>
                <a:ea typeface="Verdana"/>
                <a:cs typeface="Verdana"/>
                <a:sym typeface="Verdana"/>
              </a:rPr>
              <a:t>BAJADA DE LÁMINA</a:t>
            </a:r>
            <a:endParaRPr sz="1100" b="0" i="0" u="none" strike="noStrike" cap="none">
              <a:solidFill>
                <a:srgbClr val="595959"/>
              </a:solidFill>
              <a:latin typeface="Arial"/>
              <a:ea typeface="Arial"/>
              <a:cs typeface="Arial"/>
              <a:sym typeface="Arial"/>
            </a:endParaRPr>
          </a:p>
        </p:txBody>
      </p:sp>
      <p:sp>
        <p:nvSpPr>
          <p:cNvPr id="102" name="Google Shape;102;p25"/>
          <p:cNvSpPr txBox="1"/>
          <p:nvPr/>
        </p:nvSpPr>
        <p:spPr>
          <a:xfrm>
            <a:off x="272090" y="1431888"/>
            <a:ext cx="8434782" cy="1151291"/>
          </a:xfrm>
          <a:prstGeom prst="rect">
            <a:avLst/>
          </a:prstGeom>
          <a:noFill/>
          <a:ln w="9525" cap="flat" cmpd="sng">
            <a:noFill/>
            <a:prstDash val="solid"/>
            <a:round/>
            <a:headEnd type="none" w="sm" len="sm"/>
            <a:tailEnd type="none" w="sm" len="sm"/>
          </a:ln>
        </p:spPr>
        <p:txBody>
          <a:bodyPr spcFirstLastPara="1" wrap="square" lIns="68575" tIns="34275" rIns="68575" bIns="34275" anchor="t" anchorCtr="0">
            <a:normAutofit fontScale="70000" lnSpcReduction="20000"/>
          </a:bodyPr>
          <a:lstStyle/>
          <a:p>
            <a:pPr lvl="0" algn="ctr">
              <a:lnSpc>
                <a:spcPct val="120000"/>
              </a:lnSpc>
              <a:buSzPts val="3000"/>
            </a:pPr>
            <a:r>
              <a:rPr lang="es-MX" sz="3200" dirty="0">
                <a:latin typeface="Aptos"/>
              </a:rPr>
              <a:t>La perspectiva del regulador en la evaluación ambiental de la componente agua en proyectos de explotación de litio, una responsabilidad en conjunto.</a:t>
            </a:r>
            <a:endParaRPr sz="1100" b="0" i="0" u="none" strike="noStrike" cap="none" dirty="0">
              <a:solidFill>
                <a:srgbClr val="25306B"/>
              </a:solidFill>
              <a:latin typeface="Arial"/>
              <a:ea typeface="Arial"/>
              <a:cs typeface="Arial"/>
              <a:sym typeface="Arial"/>
            </a:endParaRPr>
          </a:p>
        </p:txBody>
      </p:sp>
      <p:sp>
        <p:nvSpPr>
          <p:cNvPr id="103" name="Google Shape;103;p25"/>
          <p:cNvSpPr txBox="1"/>
          <p:nvPr/>
        </p:nvSpPr>
        <p:spPr>
          <a:xfrm>
            <a:off x="145998" y="3878444"/>
            <a:ext cx="3632074" cy="1151291"/>
          </a:xfrm>
          <a:prstGeom prst="rect">
            <a:avLst/>
          </a:prstGeom>
          <a:noFill/>
          <a:ln w="9525" cap="flat" cmpd="sng">
            <a:noFill/>
            <a:prstDash val="solid"/>
            <a:round/>
            <a:headEnd type="none" w="sm" len="sm"/>
            <a:tailEnd type="none" w="sm" len="sm"/>
          </a:ln>
        </p:spPr>
        <p:txBody>
          <a:bodyPr spcFirstLastPara="1" wrap="square" lIns="68575" tIns="34275" rIns="68575" bIns="34275" anchor="t" anchorCtr="0">
            <a:normAutofit/>
          </a:bodyPr>
          <a:lstStyle/>
          <a:p>
            <a:pPr marL="0" marR="0" lvl="0" indent="0" rtl="0">
              <a:lnSpc>
                <a:spcPct val="90000"/>
              </a:lnSpc>
              <a:spcBef>
                <a:spcPts val="0"/>
              </a:spcBef>
              <a:spcAft>
                <a:spcPts val="0"/>
              </a:spcAft>
              <a:buClr>
                <a:srgbClr val="000000"/>
              </a:buClr>
              <a:buSzPts val="1100"/>
              <a:buFont typeface="Arial"/>
              <a:buNone/>
            </a:pPr>
            <a:r>
              <a:rPr lang="es-419" sz="1100" b="0" i="0" u="none" strike="noStrike" cap="none" dirty="0">
                <a:solidFill>
                  <a:srgbClr val="25306B"/>
                </a:solidFill>
                <a:latin typeface="Verdana"/>
                <a:ea typeface="Verdana"/>
                <a:cs typeface="Verdana"/>
                <a:sym typeface="Verdana"/>
              </a:rPr>
              <a:t>Diego San Miguel Cornejo.</a:t>
            </a:r>
          </a:p>
          <a:p>
            <a:pPr marL="0" marR="0" lvl="0" indent="0" rtl="0">
              <a:lnSpc>
                <a:spcPct val="90000"/>
              </a:lnSpc>
              <a:spcBef>
                <a:spcPts val="0"/>
              </a:spcBef>
              <a:spcAft>
                <a:spcPts val="0"/>
              </a:spcAft>
              <a:buClr>
                <a:srgbClr val="000000"/>
              </a:buClr>
              <a:buSzPts val="1100"/>
              <a:buFont typeface="Arial"/>
              <a:buNone/>
            </a:pPr>
            <a:endParaRPr lang="es-419" sz="1100" dirty="0">
              <a:solidFill>
                <a:srgbClr val="25306B"/>
              </a:solidFill>
              <a:latin typeface="Verdana"/>
              <a:ea typeface="Verdana"/>
              <a:cs typeface="Verdana"/>
              <a:sym typeface="Verdana"/>
            </a:endParaRPr>
          </a:p>
          <a:p>
            <a:pPr marL="0" marR="0" lvl="0" indent="0" rtl="0">
              <a:lnSpc>
                <a:spcPct val="90000"/>
              </a:lnSpc>
              <a:spcBef>
                <a:spcPts val="0"/>
              </a:spcBef>
              <a:spcAft>
                <a:spcPts val="0"/>
              </a:spcAft>
              <a:buClr>
                <a:srgbClr val="000000"/>
              </a:buClr>
              <a:buSzPts val="1100"/>
              <a:buFont typeface="Arial"/>
              <a:buNone/>
            </a:pPr>
            <a:r>
              <a:rPr lang="es-419" sz="1000" b="0" i="0" u="none" strike="noStrike" cap="none" dirty="0">
                <a:solidFill>
                  <a:srgbClr val="25306B"/>
                </a:solidFill>
                <a:latin typeface="Verdana"/>
                <a:ea typeface="Verdana"/>
                <a:cs typeface="Verdana"/>
                <a:sym typeface="Verdana"/>
              </a:rPr>
              <a:t>Ing. Ambiental, M</a:t>
            </a:r>
            <a:r>
              <a:rPr lang="es-419" sz="1000" dirty="0">
                <a:solidFill>
                  <a:srgbClr val="25306B"/>
                </a:solidFill>
                <a:latin typeface="Verdana"/>
                <a:ea typeface="Verdana"/>
                <a:cs typeface="Verdana"/>
                <a:sym typeface="Verdana"/>
              </a:rPr>
              <a:t>aster Hidrología y Gestión Hídrica. </a:t>
            </a:r>
            <a:endParaRPr lang="es-419" sz="1000" b="0" i="0" u="none" strike="noStrike" cap="none" dirty="0">
              <a:solidFill>
                <a:srgbClr val="25306B"/>
              </a:solidFill>
              <a:latin typeface="Verdana"/>
              <a:ea typeface="Verdana"/>
              <a:cs typeface="Verdana"/>
              <a:sym typeface="Verdana"/>
            </a:endParaRPr>
          </a:p>
          <a:p>
            <a:pPr marL="0" marR="0" lvl="0" indent="0" rtl="0">
              <a:lnSpc>
                <a:spcPct val="90000"/>
              </a:lnSpc>
              <a:spcBef>
                <a:spcPts val="0"/>
              </a:spcBef>
              <a:spcAft>
                <a:spcPts val="0"/>
              </a:spcAft>
              <a:buClr>
                <a:srgbClr val="000000"/>
              </a:buClr>
              <a:buSzPts val="1100"/>
              <a:buFont typeface="Arial"/>
              <a:buNone/>
            </a:pPr>
            <a:r>
              <a:rPr lang="es-419" sz="1000" dirty="0">
                <a:solidFill>
                  <a:srgbClr val="25306B"/>
                </a:solidFill>
                <a:latin typeface="Verdana"/>
                <a:ea typeface="Verdana"/>
                <a:cs typeface="Verdana"/>
                <a:sym typeface="Verdana"/>
              </a:rPr>
              <a:t>Jefatura </a:t>
            </a:r>
            <a:r>
              <a:rPr lang="es-419" sz="1000" b="0" i="0" u="none" strike="noStrike" cap="none" dirty="0">
                <a:solidFill>
                  <a:srgbClr val="25306B"/>
                </a:solidFill>
                <a:latin typeface="Verdana"/>
                <a:ea typeface="Verdana"/>
                <a:cs typeface="Verdana"/>
                <a:sym typeface="Verdana"/>
              </a:rPr>
              <a:t>Departamento de Conservación y Protección de Recursos Hídricos-DGA</a:t>
            </a:r>
          </a:p>
          <a:p>
            <a:pPr marL="0" marR="0" lvl="0" indent="0" rtl="0">
              <a:lnSpc>
                <a:spcPct val="90000"/>
              </a:lnSpc>
              <a:spcBef>
                <a:spcPts val="0"/>
              </a:spcBef>
              <a:spcAft>
                <a:spcPts val="0"/>
              </a:spcAft>
              <a:buClr>
                <a:srgbClr val="000000"/>
              </a:buClr>
              <a:buSzPts val="1100"/>
              <a:buFont typeface="Arial"/>
              <a:buNone/>
            </a:pPr>
            <a:endParaRPr sz="1100" b="0" i="0" u="none" strike="noStrike" cap="none" dirty="0">
              <a:solidFill>
                <a:srgbClr val="25306B"/>
              </a:solidFill>
              <a:latin typeface="Arial"/>
              <a:ea typeface="Arial"/>
              <a:cs typeface="Arial"/>
              <a:sym typeface="Arial"/>
            </a:endParaRPr>
          </a:p>
        </p:txBody>
      </p:sp>
      <p:pic>
        <p:nvPicPr>
          <p:cNvPr id="5" name="Imagen 4">
            <a:extLst>
              <a:ext uri="{FF2B5EF4-FFF2-40B4-BE49-F238E27FC236}">
                <a16:creationId xmlns:a16="http://schemas.microsoft.com/office/drawing/2014/main" id="{2862C9FA-976D-4A9B-B537-C22A606D0026}"/>
              </a:ext>
            </a:extLst>
          </p:cNvPr>
          <p:cNvPicPr>
            <a:picLocks noChangeAspect="1"/>
          </p:cNvPicPr>
          <p:nvPr/>
        </p:nvPicPr>
        <p:blipFill rotWithShape="1">
          <a:blip r:embed="rId4"/>
          <a:srcRect t="2358"/>
          <a:stretch/>
        </p:blipFill>
        <p:spPr>
          <a:xfrm>
            <a:off x="3919840" y="3676707"/>
            <a:ext cx="1304320" cy="1120058"/>
          </a:xfrm>
          <a:prstGeom prst="rect">
            <a:avLst/>
          </a:prstGeom>
        </p:spPr>
      </p:pic>
      <p:sp>
        <p:nvSpPr>
          <p:cNvPr id="7" name="Google Shape;103;p25">
            <a:extLst>
              <a:ext uri="{FF2B5EF4-FFF2-40B4-BE49-F238E27FC236}">
                <a16:creationId xmlns:a16="http://schemas.microsoft.com/office/drawing/2014/main" id="{6F62A009-D71B-4370-8C13-B7FFEC1B6F1C}"/>
              </a:ext>
            </a:extLst>
          </p:cNvPr>
          <p:cNvSpPr txBox="1"/>
          <p:nvPr/>
        </p:nvSpPr>
        <p:spPr>
          <a:xfrm>
            <a:off x="6900375" y="4454089"/>
            <a:ext cx="2053804" cy="408850"/>
          </a:xfrm>
          <a:prstGeom prst="rect">
            <a:avLst/>
          </a:prstGeom>
          <a:noFill/>
          <a:ln w="9525" cap="flat" cmpd="sng">
            <a:noFill/>
            <a:prstDash val="solid"/>
            <a:round/>
            <a:headEnd type="none" w="sm" len="sm"/>
            <a:tailEnd type="none" w="sm" len="sm"/>
          </a:ln>
        </p:spPr>
        <p:txBody>
          <a:bodyPr spcFirstLastPara="1" wrap="square" lIns="68575" tIns="34275" rIns="68575" bIns="34275" anchor="t" anchorCtr="0">
            <a:normAutofit/>
          </a:bodyPr>
          <a:lstStyle/>
          <a:p>
            <a:pPr marL="0" marR="0" lvl="0" indent="0" algn="r" rtl="0">
              <a:lnSpc>
                <a:spcPct val="90000"/>
              </a:lnSpc>
              <a:spcBef>
                <a:spcPts val="0"/>
              </a:spcBef>
              <a:spcAft>
                <a:spcPts val="0"/>
              </a:spcAft>
              <a:buClr>
                <a:srgbClr val="000000"/>
              </a:buClr>
              <a:buSzPts val="1100"/>
              <a:buFont typeface="Arial"/>
              <a:buNone/>
            </a:pPr>
            <a:r>
              <a:rPr lang="es-419" sz="1000" b="0" i="0" u="none" strike="noStrike" cap="none" dirty="0">
                <a:solidFill>
                  <a:srgbClr val="25306B"/>
                </a:solidFill>
                <a:latin typeface="Verdana"/>
                <a:ea typeface="Verdana"/>
                <a:cs typeface="Verdana"/>
                <a:sym typeface="Verdana"/>
              </a:rPr>
              <a:t>Foro Litio</a:t>
            </a:r>
          </a:p>
          <a:p>
            <a:pPr marL="0" marR="0" lvl="0" indent="0" algn="r" rtl="0">
              <a:lnSpc>
                <a:spcPct val="90000"/>
              </a:lnSpc>
              <a:spcBef>
                <a:spcPts val="0"/>
              </a:spcBef>
              <a:spcAft>
                <a:spcPts val="0"/>
              </a:spcAft>
              <a:buClr>
                <a:srgbClr val="000000"/>
              </a:buClr>
              <a:buSzPts val="1100"/>
              <a:buFont typeface="Arial"/>
              <a:buNone/>
            </a:pPr>
            <a:r>
              <a:rPr lang="es-419" sz="1000" dirty="0">
                <a:solidFill>
                  <a:srgbClr val="25306B"/>
                </a:solidFill>
                <a:latin typeface="Verdana"/>
                <a:ea typeface="Verdana"/>
                <a:cs typeface="Verdana"/>
                <a:sym typeface="Verdana"/>
              </a:rPr>
              <a:t>10/09/2026</a:t>
            </a:r>
            <a:endParaRPr lang="es-419" sz="1000" b="0" i="0" u="none" strike="noStrike" cap="none" dirty="0">
              <a:solidFill>
                <a:srgbClr val="25306B"/>
              </a:solidFill>
              <a:latin typeface="Verdana"/>
              <a:ea typeface="Verdana"/>
              <a:cs typeface="Verdana"/>
              <a:sym typeface="Verdana"/>
            </a:endParaRPr>
          </a:p>
          <a:p>
            <a:pPr marL="0" marR="0" lvl="0" indent="0" algn="r" rtl="0">
              <a:lnSpc>
                <a:spcPct val="90000"/>
              </a:lnSpc>
              <a:spcBef>
                <a:spcPts val="0"/>
              </a:spcBef>
              <a:spcAft>
                <a:spcPts val="0"/>
              </a:spcAft>
              <a:buClr>
                <a:srgbClr val="000000"/>
              </a:buClr>
              <a:buSzPts val="1100"/>
              <a:buFont typeface="Arial"/>
              <a:buNone/>
            </a:pPr>
            <a:endParaRPr sz="1000" b="0" i="0" u="none" strike="noStrike" cap="none" dirty="0">
              <a:solidFill>
                <a:srgbClr val="25306B"/>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Shape 115"/>
        <p:cNvGrpSpPr/>
        <p:nvPr/>
      </p:nvGrpSpPr>
      <p:grpSpPr>
        <a:xfrm>
          <a:off x="0" y="0"/>
          <a:ext cx="0" cy="0"/>
          <a:chOff x="0" y="0"/>
          <a:chExt cx="0" cy="0"/>
        </a:xfrm>
      </p:grpSpPr>
      <p:sp>
        <p:nvSpPr>
          <p:cNvPr id="7" name="Título 1">
            <a:extLst>
              <a:ext uri="{FF2B5EF4-FFF2-40B4-BE49-F238E27FC236}">
                <a16:creationId xmlns:a16="http://schemas.microsoft.com/office/drawing/2014/main" id="{F78BEBAF-D149-4E1F-B7D8-A25C642EEC2A}"/>
              </a:ext>
            </a:extLst>
          </p:cNvPr>
          <p:cNvSpPr>
            <a:spLocks noGrp="1"/>
          </p:cNvSpPr>
          <p:nvPr>
            <p:ph type="title"/>
          </p:nvPr>
        </p:nvSpPr>
        <p:spPr>
          <a:xfrm>
            <a:off x="311700" y="445025"/>
            <a:ext cx="8520600" cy="675852"/>
          </a:xfrm>
        </p:spPr>
        <p:txBody>
          <a:bodyPr>
            <a:normAutofit fontScale="90000"/>
          </a:bodyPr>
          <a:lstStyle/>
          <a:p>
            <a:r>
              <a:rPr lang="es-MX" sz="2100" b="1" dirty="0">
                <a:solidFill>
                  <a:srgbClr val="25306B"/>
                </a:solidFill>
                <a:latin typeface="Verdana"/>
                <a:ea typeface="Verdana"/>
              </a:rPr>
              <a:t>Contexto: MOP-DGA unos de los Organismos del Estado más requerido en el SEIA</a:t>
            </a:r>
            <a:endParaRPr lang="es-CL" sz="2100" b="1" dirty="0">
              <a:solidFill>
                <a:srgbClr val="25306B"/>
              </a:solidFill>
              <a:latin typeface="Verdana"/>
              <a:ea typeface="Verdana"/>
            </a:endParaRPr>
          </a:p>
        </p:txBody>
      </p:sp>
      <p:pic>
        <p:nvPicPr>
          <p:cNvPr id="11" name="Imagen 10">
            <a:extLst>
              <a:ext uri="{FF2B5EF4-FFF2-40B4-BE49-F238E27FC236}">
                <a16:creationId xmlns:a16="http://schemas.microsoft.com/office/drawing/2014/main" id="{32CFA419-B378-451D-839F-DDBC2276C4B5}"/>
              </a:ext>
            </a:extLst>
          </p:cNvPr>
          <p:cNvPicPr>
            <a:picLocks noChangeAspect="1"/>
          </p:cNvPicPr>
          <p:nvPr/>
        </p:nvPicPr>
        <p:blipFill>
          <a:blip r:embed="rId4"/>
          <a:stretch>
            <a:fillRect/>
          </a:stretch>
        </p:blipFill>
        <p:spPr>
          <a:xfrm>
            <a:off x="617324" y="1737822"/>
            <a:ext cx="3180385" cy="2782837"/>
          </a:xfrm>
          <a:prstGeom prst="rect">
            <a:avLst/>
          </a:prstGeom>
        </p:spPr>
      </p:pic>
      <p:pic>
        <p:nvPicPr>
          <p:cNvPr id="12" name="Imagen 11">
            <a:extLst>
              <a:ext uri="{FF2B5EF4-FFF2-40B4-BE49-F238E27FC236}">
                <a16:creationId xmlns:a16="http://schemas.microsoft.com/office/drawing/2014/main" id="{B67A4903-FBA1-45AD-94A5-269761C8356C}"/>
              </a:ext>
            </a:extLst>
          </p:cNvPr>
          <p:cNvPicPr>
            <a:picLocks noChangeAspect="1"/>
          </p:cNvPicPr>
          <p:nvPr/>
        </p:nvPicPr>
        <p:blipFill>
          <a:blip r:embed="rId5"/>
          <a:stretch>
            <a:fillRect/>
          </a:stretch>
        </p:blipFill>
        <p:spPr>
          <a:xfrm>
            <a:off x="1395707" y="1256472"/>
            <a:ext cx="1800238" cy="451853"/>
          </a:xfrm>
          <a:prstGeom prst="rect">
            <a:avLst/>
          </a:prstGeom>
        </p:spPr>
      </p:pic>
      <p:pic>
        <p:nvPicPr>
          <p:cNvPr id="13" name="Imagen 12">
            <a:extLst>
              <a:ext uri="{FF2B5EF4-FFF2-40B4-BE49-F238E27FC236}">
                <a16:creationId xmlns:a16="http://schemas.microsoft.com/office/drawing/2014/main" id="{513552D3-5C13-4F07-9033-4B2670889E1B}"/>
              </a:ext>
            </a:extLst>
          </p:cNvPr>
          <p:cNvPicPr>
            <a:picLocks noChangeAspect="1"/>
          </p:cNvPicPr>
          <p:nvPr/>
        </p:nvPicPr>
        <p:blipFill>
          <a:blip r:embed="rId6"/>
          <a:stretch>
            <a:fillRect/>
          </a:stretch>
        </p:blipFill>
        <p:spPr>
          <a:xfrm>
            <a:off x="4229113" y="1928723"/>
            <a:ext cx="4210638" cy="1286054"/>
          </a:xfrm>
          <a:prstGeom prst="rect">
            <a:avLst/>
          </a:prstGeom>
        </p:spPr>
      </p:pic>
      <p:sp>
        <p:nvSpPr>
          <p:cNvPr id="14" name="Rectángulo 13">
            <a:extLst>
              <a:ext uri="{FF2B5EF4-FFF2-40B4-BE49-F238E27FC236}">
                <a16:creationId xmlns:a16="http://schemas.microsoft.com/office/drawing/2014/main" id="{804E1878-C96C-469C-B477-E990D2218212}"/>
              </a:ext>
            </a:extLst>
          </p:cNvPr>
          <p:cNvSpPr/>
          <p:nvPr/>
        </p:nvSpPr>
        <p:spPr>
          <a:xfrm>
            <a:off x="693174" y="4572278"/>
            <a:ext cx="7971503" cy="276999"/>
          </a:xfrm>
          <a:prstGeom prst="rect">
            <a:avLst/>
          </a:prstGeom>
        </p:spPr>
        <p:txBody>
          <a:bodyPr wrap="square">
            <a:spAutoFit/>
          </a:bodyPr>
          <a:lstStyle/>
          <a:p>
            <a:r>
              <a:rPr lang="es-CL" sz="1200" dirty="0"/>
              <a:t>https://seia.sea.gob.cl/reportes/privado/tableau/informacion-detallada-solitudes-pronunciamiento-oaeca.php</a:t>
            </a:r>
          </a:p>
        </p:txBody>
      </p:sp>
      <p:sp>
        <p:nvSpPr>
          <p:cNvPr id="15" name="Rectángulo 14">
            <a:extLst>
              <a:ext uri="{FF2B5EF4-FFF2-40B4-BE49-F238E27FC236}">
                <a16:creationId xmlns:a16="http://schemas.microsoft.com/office/drawing/2014/main" id="{30CAC992-BC3E-455C-B5A5-5B6BC7219632}"/>
              </a:ext>
            </a:extLst>
          </p:cNvPr>
          <p:cNvSpPr/>
          <p:nvPr/>
        </p:nvSpPr>
        <p:spPr>
          <a:xfrm>
            <a:off x="1069258" y="1858327"/>
            <a:ext cx="2728451" cy="211364"/>
          </a:xfrm>
          <a:prstGeom prst="rect">
            <a:avLst/>
          </a:prstGeom>
          <a:noFill/>
          <a:ln>
            <a:solidFill>
              <a:srgbClr val="FF0000"/>
            </a:solid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es-CL" dirty="0"/>
          </a:p>
        </p:txBody>
      </p:sp>
      <p:sp>
        <p:nvSpPr>
          <p:cNvPr id="16" name="Rectángulo 15">
            <a:extLst>
              <a:ext uri="{FF2B5EF4-FFF2-40B4-BE49-F238E27FC236}">
                <a16:creationId xmlns:a16="http://schemas.microsoft.com/office/drawing/2014/main" id="{142A9DC0-05E4-4093-BD4B-FF32904E8BF2}"/>
              </a:ext>
            </a:extLst>
          </p:cNvPr>
          <p:cNvSpPr/>
          <p:nvPr/>
        </p:nvSpPr>
        <p:spPr>
          <a:xfrm>
            <a:off x="4901380" y="2106561"/>
            <a:ext cx="3416710" cy="211364"/>
          </a:xfrm>
          <a:prstGeom prst="rect">
            <a:avLst/>
          </a:prstGeom>
          <a:noFill/>
          <a:ln>
            <a:solidFill>
              <a:srgbClr val="FF0000"/>
            </a:solid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es-CL" dirty="0"/>
          </a:p>
        </p:txBody>
      </p:sp>
    </p:spTree>
    <p:extLst>
      <p:ext uri="{BB962C8B-B14F-4D97-AF65-F5344CB8AC3E}">
        <p14:creationId xmlns:p14="http://schemas.microsoft.com/office/powerpoint/2010/main" val="28341635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C8F61BA-AAA9-42EC-8388-2DA5684D3306}"/>
              </a:ext>
            </a:extLst>
          </p:cNvPr>
          <p:cNvSpPr>
            <a:spLocks noGrp="1"/>
          </p:cNvSpPr>
          <p:nvPr>
            <p:ph type="title"/>
          </p:nvPr>
        </p:nvSpPr>
        <p:spPr/>
        <p:txBody>
          <a:bodyPr>
            <a:noAutofit/>
          </a:bodyPr>
          <a:lstStyle/>
          <a:p>
            <a:r>
              <a:rPr lang="es-MX" sz="1900" b="1" dirty="0">
                <a:solidFill>
                  <a:srgbClr val="25306B"/>
                </a:solidFill>
                <a:latin typeface="Verdana"/>
                <a:ea typeface="Verdana"/>
              </a:rPr>
              <a:t>Contexto: Minería y regiones del norte con mayor peso en la inversión sometida al SEIA</a:t>
            </a:r>
            <a:endParaRPr lang="es-CL" sz="1900" dirty="0"/>
          </a:p>
        </p:txBody>
      </p:sp>
      <p:pic>
        <p:nvPicPr>
          <p:cNvPr id="4" name="Imagen 3">
            <a:extLst>
              <a:ext uri="{FF2B5EF4-FFF2-40B4-BE49-F238E27FC236}">
                <a16:creationId xmlns:a16="http://schemas.microsoft.com/office/drawing/2014/main" id="{DC8FD516-99AD-45B0-9F13-201EAAE27840}"/>
              </a:ext>
            </a:extLst>
          </p:cNvPr>
          <p:cNvPicPr>
            <a:picLocks noChangeAspect="1"/>
          </p:cNvPicPr>
          <p:nvPr/>
        </p:nvPicPr>
        <p:blipFill>
          <a:blip r:embed="rId3"/>
          <a:stretch>
            <a:fillRect/>
          </a:stretch>
        </p:blipFill>
        <p:spPr>
          <a:xfrm>
            <a:off x="449411" y="1426470"/>
            <a:ext cx="5089141" cy="1582201"/>
          </a:xfrm>
          <a:prstGeom prst="rect">
            <a:avLst/>
          </a:prstGeom>
        </p:spPr>
      </p:pic>
      <p:pic>
        <p:nvPicPr>
          <p:cNvPr id="6" name="Imagen 5">
            <a:extLst>
              <a:ext uri="{FF2B5EF4-FFF2-40B4-BE49-F238E27FC236}">
                <a16:creationId xmlns:a16="http://schemas.microsoft.com/office/drawing/2014/main" id="{0B40FD09-BC70-4EB7-838C-26FB101BA01A}"/>
              </a:ext>
            </a:extLst>
          </p:cNvPr>
          <p:cNvPicPr>
            <a:picLocks noChangeAspect="1"/>
          </p:cNvPicPr>
          <p:nvPr/>
        </p:nvPicPr>
        <p:blipFill>
          <a:blip r:embed="rId4"/>
          <a:stretch>
            <a:fillRect/>
          </a:stretch>
        </p:blipFill>
        <p:spPr>
          <a:xfrm>
            <a:off x="6443741" y="1154511"/>
            <a:ext cx="1540527" cy="1661352"/>
          </a:xfrm>
          <a:prstGeom prst="rect">
            <a:avLst/>
          </a:prstGeom>
        </p:spPr>
      </p:pic>
      <p:pic>
        <p:nvPicPr>
          <p:cNvPr id="7" name="Imagen 6">
            <a:extLst>
              <a:ext uri="{FF2B5EF4-FFF2-40B4-BE49-F238E27FC236}">
                <a16:creationId xmlns:a16="http://schemas.microsoft.com/office/drawing/2014/main" id="{25BDA2D2-C563-4924-8E45-8424E5733060}"/>
              </a:ext>
            </a:extLst>
          </p:cNvPr>
          <p:cNvPicPr>
            <a:picLocks noChangeAspect="1"/>
          </p:cNvPicPr>
          <p:nvPr/>
        </p:nvPicPr>
        <p:blipFill>
          <a:blip r:embed="rId5"/>
          <a:stretch>
            <a:fillRect/>
          </a:stretch>
        </p:blipFill>
        <p:spPr>
          <a:xfrm>
            <a:off x="6444293" y="2898821"/>
            <a:ext cx="1539975" cy="1661352"/>
          </a:xfrm>
          <a:prstGeom prst="rect">
            <a:avLst/>
          </a:prstGeom>
        </p:spPr>
      </p:pic>
      <p:sp>
        <p:nvSpPr>
          <p:cNvPr id="8" name="Elipse 7">
            <a:extLst>
              <a:ext uri="{FF2B5EF4-FFF2-40B4-BE49-F238E27FC236}">
                <a16:creationId xmlns:a16="http://schemas.microsoft.com/office/drawing/2014/main" id="{B5A4028B-B170-44CF-A30D-79BC4640436A}"/>
              </a:ext>
            </a:extLst>
          </p:cNvPr>
          <p:cNvSpPr/>
          <p:nvPr/>
        </p:nvSpPr>
        <p:spPr>
          <a:xfrm>
            <a:off x="4852219" y="2676832"/>
            <a:ext cx="530942" cy="221989"/>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cxnSp>
        <p:nvCxnSpPr>
          <p:cNvPr id="10" name="Conector recto de flecha 9">
            <a:extLst>
              <a:ext uri="{FF2B5EF4-FFF2-40B4-BE49-F238E27FC236}">
                <a16:creationId xmlns:a16="http://schemas.microsoft.com/office/drawing/2014/main" id="{0C948C1B-21BF-49FA-882B-22B9C00BC483}"/>
              </a:ext>
            </a:extLst>
          </p:cNvPr>
          <p:cNvCxnSpPr>
            <a:cxnSpLocks/>
            <a:stCxn id="8" idx="6"/>
          </p:cNvCxnSpPr>
          <p:nvPr/>
        </p:nvCxnSpPr>
        <p:spPr>
          <a:xfrm flipV="1">
            <a:off x="5383161" y="2359743"/>
            <a:ext cx="2153265" cy="428084"/>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1" name="Conector recto de flecha 10">
            <a:extLst>
              <a:ext uri="{FF2B5EF4-FFF2-40B4-BE49-F238E27FC236}">
                <a16:creationId xmlns:a16="http://schemas.microsoft.com/office/drawing/2014/main" id="{2C2FE45B-2DEC-4CA7-90F7-87C4402F59EA}"/>
              </a:ext>
            </a:extLst>
          </p:cNvPr>
          <p:cNvCxnSpPr>
            <a:cxnSpLocks/>
          </p:cNvCxnSpPr>
          <p:nvPr/>
        </p:nvCxnSpPr>
        <p:spPr>
          <a:xfrm>
            <a:off x="5331542" y="2898821"/>
            <a:ext cx="2204884" cy="1231024"/>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6" name="Título 1">
            <a:extLst>
              <a:ext uri="{FF2B5EF4-FFF2-40B4-BE49-F238E27FC236}">
                <a16:creationId xmlns:a16="http://schemas.microsoft.com/office/drawing/2014/main" id="{F71605F3-A933-468C-925A-23EDD463B213}"/>
              </a:ext>
            </a:extLst>
          </p:cNvPr>
          <p:cNvSpPr txBox="1">
            <a:spLocks/>
          </p:cNvSpPr>
          <p:nvPr/>
        </p:nvSpPr>
        <p:spPr>
          <a:xfrm>
            <a:off x="449410" y="3215910"/>
            <a:ext cx="5089141" cy="572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r>
              <a:rPr lang="es-MX" sz="1100" b="1" dirty="0">
                <a:solidFill>
                  <a:srgbClr val="25306B"/>
                </a:solidFill>
                <a:latin typeface="Verdana"/>
                <a:ea typeface="Verdana"/>
              </a:rPr>
              <a:t>Proyectos aprobados y en evaluación ambiental </a:t>
            </a:r>
          </a:p>
          <a:p>
            <a:r>
              <a:rPr lang="es-MX" sz="800" b="1" dirty="0">
                <a:solidFill>
                  <a:srgbClr val="25306B"/>
                </a:solidFill>
                <a:latin typeface="Verdana"/>
                <a:ea typeface="Verdana"/>
              </a:rPr>
              <a:t>fuente: https://www.sea.gob.cl/documentacion/reportes/informacion-de-proyectos-ingresados-al-seia</a:t>
            </a:r>
            <a:endParaRPr lang="es-CL" sz="800" dirty="0"/>
          </a:p>
        </p:txBody>
      </p:sp>
    </p:spTree>
    <p:extLst>
      <p:ext uri="{BB962C8B-B14F-4D97-AF65-F5344CB8AC3E}">
        <p14:creationId xmlns:p14="http://schemas.microsoft.com/office/powerpoint/2010/main" val="103928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Shape 115"/>
        <p:cNvGrpSpPr/>
        <p:nvPr/>
      </p:nvGrpSpPr>
      <p:grpSpPr>
        <a:xfrm>
          <a:off x="0" y="0"/>
          <a:ext cx="0" cy="0"/>
          <a:chOff x="0" y="0"/>
          <a:chExt cx="0" cy="0"/>
        </a:xfrm>
      </p:grpSpPr>
      <p:sp>
        <p:nvSpPr>
          <p:cNvPr id="119" name="Google Shape;119;p27"/>
          <p:cNvSpPr txBox="1"/>
          <p:nvPr/>
        </p:nvSpPr>
        <p:spPr>
          <a:xfrm>
            <a:off x="578597" y="638245"/>
            <a:ext cx="7886700" cy="388200"/>
          </a:xfrm>
          <a:prstGeom prst="rect">
            <a:avLst/>
          </a:prstGeom>
          <a:noFill/>
          <a:ln>
            <a:noFill/>
          </a:ln>
        </p:spPr>
        <p:txBody>
          <a:bodyPr spcFirstLastPara="1" wrap="square" lIns="68575" tIns="34275" rIns="68575" bIns="34275" anchor="t" anchorCtr="0">
            <a:noAutofit/>
          </a:bodyPr>
          <a:lstStyle/>
          <a:p>
            <a:pPr lvl="0">
              <a:lnSpc>
                <a:spcPct val="90000"/>
              </a:lnSpc>
              <a:buSzPts val="2100"/>
            </a:pPr>
            <a:r>
              <a:rPr lang="es-ES" sz="1900" b="1" dirty="0">
                <a:solidFill>
                  <a:srgbClr val="25306B"/>
                </a:solidFill>
                <a:latin typeface="Verdana"/>
                <a:ea typeface="Verdana"/>
                <a:cs typeface="Verdana"/>
                <a:sym typeface="Verdana"/>
              </a:rPr>
              <a:t>Equipo DGA Ambiental: Evaluamos muchos proyectos en plazos acotados</a:t>
            </a:r>
            <a:endParaRPr sz="1900" b="0" i="0" u="none" strike="noStrike" cap="none" dirty="0">
              <a:solidFill>
                <a:srgbClr val="25306B"/>
              </a:solidFill>
              <a:latin typeface="Arial"/>
              <a:ea typeface="Arial"/>
              <a:cs typeface="Arial"/>
              <a:sym typeface="Arial"/>
            </a:endParaRPr>
          </a:p>
        </p:txBody>
      </p:sp>
      <p:pic>
        <p:nvPicPr>
          <p:cNvPr id="3" name="Imagen 2">
            <a:extLst>
              <a:ext uri="{FF2B5EF4-FFF2-40B4-BE49-F238E27FC236}">
                <a16:creationId xmlns:a16="http://schemas.microsoft.com/office/drawing/2014/main" id="{FC439F70-1EA0-4F80-BAB0-46140ED48D95}"/>
              </a:ext>
            </a:extLst>
          </p:cNvPr>
          <p:cNvPicPr>
            <a:picLocks noChangeAspect="1"/>
          </p:cNvPicPr>
          <p:nvPr/>
        </p:nvPicPr>
        <p:blipFill>
          <a:blip r:embed="rId4"/>
          <a:stretch>
            <a:fillRect/>
          </a:stretch>
        </p:blipFill>
        <p:spPr>
          <a:xfrm>
            <a:off x="2952833" y="2545623"/>
            <a:ext cx="5526545" cy="1345468"/>
          </a:xfrm>
          <a:prstGeom prst="rect">
            <a:avLst/>
          </a:prstGeom>
        </p:spPr>
      </p:pic>
      <p:pic>
        <p:nvPicPr>
          <p:cNvPr id="8" name="Imagen 7">
            <a:extLst>
              <a:ext uri="{FF2B5EF4-FFF2-40B4-BE49-F238E27FC236}">
                <a16:creationId xmlns:a16="http://schemas.microsoft.com/office/drawing/2014/main" id="{7D1BBA3D-5453-4439-89EB-13A148A4FBAE}"/>
              </a:ext>
            </a:extLst>
          </p:cNvPr>
          <p:cNvPicPr>
            <a:picLocks noChangeAspect="1"/>
          </p:cNvPicPr>
          <p:nvPr/>
        </p:nvPicPr>
        <p:blipFill>
          <a:blip r:embed="rId5"/>
          <a:stretch>
            <a:fillRect/>
          </a:stretch>
        </p:blipFill>
        <p:spPr>
          <a:xfrm>
            <a:off x="2216217" y="2719730"/>
            <a:ext cx="595527" cy="576000"/>
          </a:xfrm>
          <a:prstGeom prst="rect">
            <a:avLst/>
          </a:prstGeom>
        </p:spPr>
      </p:pic>
      <p:pic>
        <p:nvPicPr>
          <p:cNvPr id="11" name="Imagen 10">
            <a:extLst>
              <a:ext uri="{FF2B5EF4-FFF2-40B4-BE49-F238E27FC236}">
                <a16:creationId xmlns:a16="http://schemas.microsoft.com/office/drawing/2014/main" id="{1FF1BF46-5A89-4854-A339-A763C9B39418}"/>
              </a:ext>
            </a:extLst>
          </p:cNvPr>
          <p:cNvPicPr>
            <a:picLocks noChangeAspect="1"/>
          </p:cNvPicPr>
          <p:nvPr/>
        </p:nvPicPr>
        <p:blipFill>
          <a:blip r:embed="rId6"/>
          <a:stretch>
            <a:fillRect/>
          </a:stretch>
        </p:blipFill>
        <p:spPr>
          <a:xfrm>
            <a:off x="2718021" y="1995754"/>
            <a:ext cx="595527" cy="576000"/>
          </a:xfrm>
          <a:prstGeom prst="rect">
            <a:avLst/>
          </a:prstGeom>
        </p:spPr>
      </p:pic>
      <p:pic>
        <p:nvPicPr>
          <p:cNvPr id="13" name="Imagen 12">
            <a:extLst>
              <a:ext uri="{FF2B5EF4-FFF2-40B4-BE49-F238E27FC236}">
                <a16:creationId xmlns:a16="http://schemas.microsoft.com/office/drawing/2014/main" id="{E1E057F5-2562-41DE-B676-557E70217CB8}"/>
              </a:ext>
            </a:extLst>
          </p:cNvPr>
          <p:cNvPicPr>
            <a:picLocks noChangeAspect="1"/>
          </p:cNvPicPr>
          <p:nvPr/>
        </p:nvPicPr>
        <p:blipFill>
          <a:blip r:embed="rId7"/>
          <a:stretch>
            <a:fillRect/>
          </a:stretch>
        </p:blipFill>
        <p:spPr>
          <a:xfrm>
            <a:off x="2966256" y="3295730"/>
            <a:ext cx="595527" cy="576000"/>
          </a:xfrm>
          <a:prstGeom prst="rect">
            <a:avLst/>
          </a:prstGeom>
        </p:spPr>
      </p:pic>
      <p:pic>
        <p:nvPicPr>
          <p:cNvPr id="15" name="Imagen 14">
            <a:extLst>
              <a:ext uri="{FF2B5EF4-FFF2-40B4-BE49-F238E27FC236}">
                <a16:creationId xmlns:a16="http://schemas.microsoft.com/office/drawing/2014/main" id="{0E2E4AC0-AC2D-4730-9446-4C2A5B621C14}"/>
              </a:ext>
            </a:extLst>
          </p:cNvPr>
          <p:cNvPicPr>
            <a:picLocks noChangeAspect="1"/>
          </p:cNvPicPr>
          <p:nvPr/>
        </p:nvPicPr>
        <p:blipFill>
          <a:blip r:embed="rId8"/>
          <a:stretch>
            <a:fillRect/>
          </a:stretch>
        </p:blipFill>
        <p:spPr>
          <a:xfrm>
            <a:off x="3406303" y="1999581"/>
            <a:ext cx="595527" cy="576000"/>
          </a:xfrm>
          <a:prstGeom prst="rect">
            <a:avLst/>
          </a:prstGeom>
        </p:spPr>
      </p:pic>
      <p:pic>
        <p:nvPicPr>
          <p:cNvPr id="17" name="Imagen 16">
            <a:extLst>
              <a:ext uri="{FF2B5EF4-FFF2-40B4-BE49-F238E27FC236}">
                <a16:creationId xmlns:a16="http://schemas.microsoft.com/office/drawing/2014/main" id="{F145D487-45DD-4664-A55B-34FA81303F2C}"/>
              </a:ext>
            </a:extLst>
          </p:cNvPr>
          <p:cNvPicPr>
            <a:picLocks noChangeAspect="1"/>
          </p:cNvPicPr>
          <p:nvPr/>
        </p:nvPicPr>
        <p:blipFill>
          <a:blip r:embed="rId9"/>
          <a:stretch>
            <a:fillRect/>
          </a:stretch>
        </p:blipFill>
        <p:spPr>
          <a:xfrm>
            <a:off x="4009993" y="1893983"/>
            <a:ext cx="595527" cy="576000"/>
          </a:xfrm>
          <a:prstGeom prst="rect">
            <a:avLst/>
          </a:prstGeom>
        </p:spPr>
      </p:pic>
      <p:pic>
        <p:nvPicPr>
          <p:cNvPr id="19" name="Imagen 18">
            <a:extLst>
              <a:ext uri="{FF2B5EF4-FFF2-40B4-BE49-F238E27FC236}">
                <a16:creationId xmlns:a16="http://schemas.microsoft.com/office/drawing/2014/main" id="{7D2EDAA4-4993-4FEA-B5E8-0F6453C24BAB}"/>
              </a:ext>
            </a:extLst>
          </p:cNvPr>
          <p:cNvPicPr>
            <a:picLocks noChangeAspect="1"/>
          </p:cNvPicPr>
          <p:nvPr/>
        </p:nvPicPr>
        <p:blipFill>
          <a:blip r:embed="rId10"/>
          <a:stretch>
            <a:fillRect/>
          </a:stretch>
        </p:blipFill>
        <p:spPr>
          <a:xfrm>
            <a:off x="3766295" y="3358361"/>
            <a:ext cx="595527" cy="576000"/>
          </a:xfrm>
          <a:prstGeom prst="rect">
            <a:avLst/>
          </a:prstGeom>
        </p:spPr>
      </p:pic>
      <p:pic>
        <p:nvPicPr>
          <p:cNvPr id="21" name="Imagen 20">
            <a:extLst>
              <a:ext uri="{FF2B5EF4-FFF2-40B4-BE49-F238E27FC236}">
                <a16:creationId xmlns:a16="http://schemas.microsoft.com/office/drawing/2014/main" id="{298D1BFB-A97F-41D7-96B3-ABC10183DE8B}"/>
              </a:ext>
            </a:extLst>
          </p:cNvPr>
          <p:cNvPicPr>
            <a:picLocks noChangeAspect="1"/>
          </p:cNvPicPr>
          <p:nvPr/>
        </p:nvPicPr>
        <p:blipFill>
          <a:blip r:embed="rId11"/>
          <a:stretch>
            <a:fillRect/>
          </a:stretch>
        </p:blipFill>
        <p:spPr>
          <a:xfrm>
            <a:off x="4618694" y="2324204"/>
            <a:ext cx="727321" cy="576000"/>
          </a:xfrm>
          <a:prstGeom prst="rect">
            <a:avLst/>
          </a:prstGeom>
        </p:spPr>
      </p:pic>
      <p:pic>
        <p:nvPicPr>
          <p:cNvPr id="23" name="Imagen 22">
            <a:extLst>
              <a:ext uri="{FF2B5EF4-FFF2-40B4-BE49-F238E27FC236}">
                <a16:creationId xmlns:a16="http://schemas.microsoft.com/office/drawing/2014/main" id="{2F971A2B-02C8-4DC7-9050-F75876E89A24}"/>
              </a:ext>
            </a:extLst>
          </p:cNvPr>
          <p:cNvPicPr>
            <a:picLocks noChangeAspect="1"/>
          </p:cNvPicPr>
          <p:nvPr/>
        </p:nvPicPr>
        <p:blipFill>
          <a:blip r:embed="rId12"/>
          <a:stretch>
            <a:fillRect/>
          </a:stretch>
        </p:blipFill>
        <p:spPr>
          <a:xfrm>
            <a:off x="4393728" y="3603091"/>
            <a:ext cx="595527" cy="576000"/>
          </a:xfrm>
          <a:prstGeom prst="rect">
            <a:avLst/>
          </a:prstGeom>
        </p:spPr>
      </p:pic>
      <p:pic>
        <p:nvPicPr>
          <p:cNvPr id="25" name="Imagen 24">
            <a:extLst>
              <a:ext uri="{FF2B5EF4-FFF2-40B4-BE49-F238E27FC236}">
                <a16:creationId xmlns:a16="http://schemas.microsoft.com/office/drawing/2014/main" id="{6DF26040-14B4-4096-BACB-938D774CE3E0}"/>
              </a:ext>
            </a:extLst>
          </p:cNvPr>
          <p:cNvPicPr>
            <a:picLocks noChangeAspect="1"/>
          </p:cNvPicPr>
          <p:nvPr/>
        </p:nvPicPr>
        <p:blipFill>
          <a:blip r:embed="rId13"/>
          <a:stretch>
            <a:fillRect/>
          </a:stretch>
        </p:blipFill>
        <p:spPr>
          <a:xfrm>
            <a:off x="5025371" y="3871730"/>
            <a:ext cx="595527" cy="576000"/>
          </a:xfrm>
          <a:prstGeom prst="rect">
            <a:avLst/>
          </a:prstGeom>
        </p:spPr>
      </p:pic>
      <p:pic>
        <p:nvPicPr>
          <p:cNvPr id="27" name="Imagen 26">
            <a:extLst>
              <a:ext uri="{FF2B5EF4-FFF2-40B4-BE49-F238E27FC236}">
                <a16:creationId xmlns:a16="http://schemas.microsoft.com/office/drawing/2014/main" id="{0A048220-B21E-4410-B02E-CE8C8F6B3A79}"/>
              </a:ext>
            </a:extLst>
          </p:cNvPr>
          <p:cNvPicPr>
            <a:picLocks noChangeAspect="1"/>
          </p:cNvPicPr>
          <p:nvPr/>
        </p:nvPicPr>
        <p:blipFill>
          <a:blip r:embed="rId14"/>
          <a:stretch>
            <a:fillRect/>
          </a:stretch>
        </p:blipFill>
        <p:spPr>
          <a:xfrm>
            <a:off x="5189340" y="1605983"/>
            <a:ext cx="595527" cy="576000"/>
          </a:xfrm>
          <a:prstGeom prst="rect">
            <a:avLst/>
          </a:prstGeom>
        </p:spPr>
      </p:pic>
      <p:pic>
        <p:nvPicPr>
          <p:cNvPr id="29" name="Imagen 28">
            <a:extLst>
              <a:ext uri="{FF2B5EF4-FFF2-40B4-BE49-F238E27FC236}">
                <a16:creationId xmlns:a16="http://schemas.microsoft.com/office/drawing/2014/main" id="{5830E60F-40F9-46E6-8002-F88EDA3303A6}"/>
              </a:ext>
            </a:extLst>
          </p:cNvPr>
          <p:cNvPicPr>
            <a:picLocks noChangeAspect="1"/>
          </p:cNvPicPr>
          <p:nvPr/>
        </p:nvPicPr>
        <p:blipFill>
          <a:blip r:embed="rId15"/>
          <a:stretch>
            <a:fillRect/>
          </a:stretch>
        </p:blipFill>
        <p:spPr>
          <a:xfrm>
            <a:off x="5487104" y="2297222"/>
            <a:ext cx="595527" cy="576000"/>
          </a:xfrm>
          <a:prstGeom prst="rect">
            <a:avLst/>
          </a:prstGeom>
        </p:spPr>
      </p:pic>
      <p:pic>
        <p:nvPicPr>
          <p:cNvPr id="31" name="Imagen 30">
            <a:extLst>
              <a:ext uri="{FF2B5EF4-FFF2-40B4-BE49-F238E27FC236}">
                <a16:creationId xmlns:a16="http://schemas.microsoft.com/office/drawing/2014/main" id="{49053EC9-E786-464D-8FAA-B964FCFE23CC}"/>
              </a:ext>
            </a:extLst>
          </p:cNvPr>
          <p:cNvPicPr>
            <a:picLocks noChangeAspect="1"/>
          </p:cNvPicPr>
          <p:nvPr/>
        </p:nvPicPr>
        <p:blipFill>
          <a:blip r:embed="rId16"/>
          <a:stretch>
            <a:fillRect/>
          </a:stretch>
        </p:blipFill>
        <p:spPr>
          <a:xfrm>
            <a:off x="5756241" y="3891091"/>
            <a:ext cx="595527" cy="576000"/>
          </a:xfrm>
          <a:prstGeom prst="rect">
            <a:avLst/>
          </a:prstGeom>
        </p:spPr>
      </p:pic>
      <p:pic>
        <p:nvPicPr>
          <p:cNvPr id="33" name="Imagen 32">
            <a:extLst>
              <a:ext uri="{FF2B5EF4-FFF2-40B4-BE49-F238E27FC236}">
                <a16:creationId xmlns:a16="http://schemas.microsoft.com/office/drawing/2014/main" id="{2167BF19-5062-4901-97F0-1D0E702E2824}"/>
              </a:ext>
            </a:extLst>
          </p:cNvPr>
          <p:cNvPicPr>
            <a:picLocks noChangeAspect="1"/>
          </p:cNvPicPr>
          <p:nvPr/>
        </p:nvPicPr>
        <p:blipFill>
          <a:blip r:embed="rId17"/>
          <a:stretch>
            <a:fillRect/>
          </a:stretch>
        </p:blipFill>
        <p:spPr>
          <a:xfrm>
            <a:off x="6314313" y="2197100"/>
            <a:ext cx="595527" cy="576000"/>
          </a:xfrm>
          <a:prstGeom prst="rect">
            <a:avLst/>
          </a:prstGeom>
        </p:spPr>
      </p:pic>
      <p:pic>
        <p:nvPicPr>
          <p:cNvPr id="35" name="Imagen 34">
            <a:extLst>
              <a:ext uri="{FF2B5EF4-FFF2-40B4-BE49-F238E27FC236}">
                <a16:creationId xmlns:a16="http://schemas.microsoft.com/office/drawing/2014/main" id="{BBE92775-9BAD-4895-A53C-72F37A8643FB}"/>
              </a:ext>
            </a:extLst>
          </p:cNvPr>
          <p:cNvPicPr>
            <a:picLocks noChangeAspect="1"/>
          </p:cNvPicPr>
          <p:nvPr/>
        </p:nvPicPr>
        <p:blipFill>
          <a:blip r:embed="rId18"/>
          <a:stretch>
            <a:fillRect/>
          </a:stretch>
        </p:blipFill>
        <p:spPr>
          <a:xfrm>
            <a:off x="7019528" y="4152960"/>
            <a:ext cx="595527" cy="576000"/>
          </a:xfrm>
          <a:prstGeom prst="rect">
            <a:avLst/>
          </a:prstGeom>
        </p:spPr>
      </p:pic>
      <p:pic>
        <p:nvPicPr>
          <p:cNvPr id="37" name="Imagen 36">
            <a:extLst>
              <a:ext uri="{FF2B5EF4-FFF2-40B4-BE49-F238E27FC236}">
                <a16:creationId xmlns:a16="http://schemas.microsoft.com/office/drawing/2014/main" id="{D4EF44DE-34C9-4419-B04C-09E2E1FAF60B}"/>
              </a:ext>
            </a:extLst>
          </p:cNvPr>
          <p:cNvPicPr>
            <a:picLocks noChangeAspect="1"/>
          </p:cNvPicPr>
          <p:nvPr/>
        </p:nvPicPr>
        <p:blipFill>
          <a:blip r:embed="rId19"/>
          <a:stretch>
            <a:fillRect/>
          </a:stretch>
        </p:blipFill>
        <p:spPr>
          <a:xfrm>
            <a:off x="7606285" y="1969484"/>
            <a:ext cx="595527" cy="576000"/>
          </a:xfrm>
          <a:prstGeom prst="rect">
            <a:avLst/>
          </a:prstGeom>
        </p:spPr>
      </p:pic>
      <p:pic>
        <p:nvPicPr>
          <p:cNvPr id="39" name="Imagen 38">
            <a:extLst>
              <a:ext uri="{FF2B5EF4-FFF2-40B4-BE49-F238E27FC236}">
                <a16:creationId xmlns:a16="http://schemas.microsoft.com/office/drawing/2014/main" id="{DBC988A8-0366-4859-9F48-ACF24412E394}"/>
              </a:ext>
            </a:extLst>
          </p:cNvPr>
          <p:cNvPicPr>
            <a:picLocks noChangeAspect="1"/>
          </p:cNvPicPr>
          <p:nvPr/>
        </p:nvPicPr>
        <p:blipFill>
          <a:blip r:embed="rId20"/>
          <a:stretch>
            <a:fillRect/>
          </a:stretch>
        </p:blipFill>
        <p:spPr>
          <a:xfrm>
            <a:off x="8413296" y="2773100"/>
            <a:ext cx="595527" cy="576000"/>
          </a:xfrm>
          <a:prstGeom prst="rect">
            <a:avLst/>
          </a:prstGeom>
        </p:spPr>
      </p:pic>
      <p:cxnSp>
        <p:nvCxnSpPr>
          <p:cNvPr id="41" name="Conector recto 40">
            <a:extLst>
              <a:ext uri="{FF2B5EF4-FFF2-40B4-BE49-F238E27FC236}">
                <a16:creationId xmlns:a16="http://schemas.microsoft.com/office/drawing/2014/main" id="{8EF93076-A111-44E7-95DB-A2B54C58BB77}"/>
              </a:ext>
            </a:extLst>
          </p:cNvPr>
          <p:cNvCxnSpPr/>
          <p:nvPr/>
        </p:nvCxnSpPr>
        <p:spPr>
          <a:xfrm flipV="1">
            <a:off x="7748493" y="3077737"/>
            <a:ext cx="646621" cy="217993"/>
          </a:xfrm>
          <a:prstGeom prst="line">
            <a:avLst/>
          </a:prstGeom>
          <a:ln>
            <a:prstDash val="sysDash"/>
          </a:ln>
        </p:spPr>
        <p:style>
          <a:lnRef idx="1">
            <a:schemeClr val="dk1"/>
          </a:lnRef>
          <a:fillRef idx="0">
            <a:schemeClr val="dk1"/>
          </a:fillRef>
          <a:effectRef idx="0">
            <a:schemeClr val="dk1"/>
          </a:effectRef>
          <a:fontRef idx="minor">
            <a:schemeClr val="tx1"/>
          </a:fontRef>
        </p:style>
      </p:cxnSp>
      <p:cxnSp>
        <p:nvCxnSpPr>
          <p:cNvPr id="43" name="Conector recto 42">
            <a:extLst>
              <a:ext uri="{FF2B5EF4-FFF2-40B4-BE49-F238E27FC236}">
                <a16:creationId xmlns:a16="http://schemas.microsoft.com/office/drawing/2014/main" id="{7F8D96B9-0D69-45D8-BC40-05EDF1E65EFA}"/>
              </a:ext>
            </a:extLst>
          </p:cNvPr>
          <p:cNvCxnSpPr>
            <a:cxnSpLocks/>
          </p:cNvCxnSpPr>
          <p:nvPr/>
        </p:nvCxnSpPr>
        <p:spPr>
          <a:xfrm flipV="1">
            <a:off x="6831289" y="2539903"/>
            <a:ext cx="783766" cy="858989"/>
          </a:xfrm>
          <a:prstGeom prst="line">
            <a:avLst/>
          </a:prstGeom>
          <a:ln>
            <a:prstDash val="sysDash"/>
          </a:ln>
        </p:spPr>
        <p:style>
          <a:lnRef idx="1">
            <a:schemeClr val="dk1"/>
          </a:lnRef>
          <a:fillRef idx="0">
            <a:schemeClr val="dk1"/>
          </a:fillRef>
          <a:effectRef idx="0">
            <a:schemeClr val="dk1"/>
          </a:effectRef>
          <a:fontRef idx="minor">
            <a:schemeClr val="tx1"/>
          </a:fontRef>
        </p:style>
      </p:cxnSp>
      <p:cxnSp>
        <p:nvCxnSpPr>
          <p:cNvPr id="46" name="Conector recto 45">
            <a:extLst>
              <a:ext uri="{FF2B5EF4-FFF2-40B4-BE49-F238E27FC236}">
                <a16:creationId xmlns:a16="http://schemas.microsoft.com/office/drawing/2014/main" id="{C35D1421-2602-42B1-8A19-E3CCDD8AF74F}"/>
              </a:ext>
            </a:extLst>
          </p:cNvPr>
          <p:cNvCxnSpPr>
            <a:cxnSpLocks/>
          </p:cNvCxnSpPr>
          <p:nvPr/>
        </p:nvCxnSpPr>
        <p:spPr>
          <a:xfrm>
            <a:off x="6133650" y="3398892"/>
            <a:ext cx="885878" cy="754068"/>
          </a:xfrm>
          <a:prstGeom prst="line">
            <a:avLst/>
          </a:prstGeom>
          <a:ln>
            <a:prstDash val="sysDash"/>
          </a:ln>
        </p:spPr>
        <p:style>
          <a:lnRef idx="1">
            <a:schemeClr val="dk1"/>
          </a:lnRef>
          <a:fillRef idx="0">
            <a:schemeClr val="dk1"/>
          </a:fillRef>
          <a:effectRef idx="0">
            <a:schemeClr val="dk1"/>
          </a:effectRef>
          <a:fontRef idx="minor">
            <a:schemeClr val="tx1"/>
          </a:fontRef>
        </p:style>
      </p:cxnSp>
      <p:cxnSp>
        <p:nvCxnSpPr>
          <p:cNvPr id="49" name="Conector recto 48">
            <a:extLst>
              <a:ext uri="{FF2B5EF4-FFF2-40B4-BE49-F238E27FC236}">
                <a16:creationId xmlns:a16="http://schemas.microsoft.com/office/drawing/2014/main" id="{E555D02B-D81E-4D8C-A867-ECA1FFD0F305}"/>
              </a:ext>
            </a:extLst>
          </p:cNvPr>
          <p:cNvCxnSpPr>
            <a:cxnSpLocks/>
          </p:cNvCxnSpPr>
          <p:nvPr/>
        </p:nvCxnSpPr>
        <p:spPr>
          <a:xfrm flipV="1">
            <a:off x="5756241" y="2766903"/>
            <a:ext cx="595528" cy="498396"/>
          </a:xfrm>
          <a:prstGeom prst="line">
            <a:avLst/>
          </a:prstGeom>
          <a:ln>
            <a:prstDash val="sysDash"/>
          </a:ln>
        </p:spPr>
        <p:style>
          <a:lnRef idx="1">
            <a:schemeClr val="dk1"/>
          </a:lnRef>
          <a:fillRef idx="0">
            <a:schemeClr val="dk1"/>
          </a:fillRef>
          <a:effectRef idx="0">
            <a:schemeClr val="dk1"/>
          </a:effectRef>
          <a:fontRef idx="minor">
            <a:schemeClr val="tx1"/>
          </a:fontRef>
        </p:style>
      </p:cxnSp>
      <p:cxnSp>
        <p:nvCxnSpPr>
          <p:cNvPr id="52" name="Conector recto 51">
            <a:extLst>
              <a:ext uri="{FF2B5EF4-FFF2-40B4-BE49-F238E27FC236}">
                <a16:creationId xmlns:a16="http://schemas.microsoft.com/office/drawing/2014/main" id="{69AB6853-A675-4037-A23F-0252D59E713F}"/>
              </a:ext>
            </a:extLst>
          </p:cNvPr>
          <p:cNvCxnSpPr>
            <a:cxnSpLocks/>
          </p:cNvCxnSpPr>
          <p:nvPr/>
        </p:nvCxnSpPr>
        <p:spPr>
          <a:xfrm>
            <a:off x="5526535" y="3419264"/>
            <a:ext cx="211524" cy="471827"/>
          </a:xfrm>
          <a:prstGeom prst="line">
            <a:avLst/>
          </a:prstGeom>
          <a:ln>
            <a:prstDash val="sysDash"/>
          </a:ln>
        </p:spPr>
        <p:style>
          <a:lnRef idx="1">
            <a:schemeClr val="dk1"/>
          </a:lnRef>
          <a:fillRef idx="0">
            <a:schemeClr val="dk1"/>
          </a:fillRef>
          <a:effectRef idx="0">
            <a:schemeClr val="dk1"/>
          </a:effectRef>
          <a:fontRef idx="minor">
            <a:schemeClr val="tx1"/>
          </a:fontRef>
        </p:style>
      </p:cxnSp>
      <p:cxnSp>
        <p:nvCxnSpPr>
          <p:cNvPr id="55" name="Conector recto 54">
            <a:extLst>
              <a:ext uri="{FF2B5EF4-FFF2-40B4-BE49-F238E27FC236}">
                <a16:creationId xmlns:a16="http://schemas.microsoft.com/office/drawing/2014/main" id="{A2E8352F-F97A-4006-B5E2-FC9C16BE2E45}"/>
              </a:ext>
            </a:extLst>
          </p:cNvPr>
          <p:cNvCxnSpPr>
            <a:cxnSpLocks/>
          </p:cNvCxnSpPr>
          <p:nvPr/>
        </p:nvCxnSpPr>
        <p:spPr>
          <a:xfrm flipV="1">
            <a:off x="5353666" y="2858032"/>
            <a:ext cx="154687" cy="315728"/>
          </a:xfrm>
          <a:prstGeom prst="line">
            <a:avLst/>
          </a:prstGeom>
          <a:ln>
            <a:prstDash val="sysDash"/>
          </a:ln>
        </p:spPr>
        <p:style>
          <a:lnRef idx="1">
            <a:schemeClr val="dk1"/>
          </a:lnRef>
          <a:fillRef idx="0">
            <a:schemeClr val="dk1"/>
          </a:fillRef>
          <a:effectRef idx="0">
            <a:schemeClr val="dk1"/>
          </a:effectRef>
          <a:fontRef idx="minor">
            <a:schemeClr val="tx1"/>
          </a:fontRef>
        </p:style>
      </p:cxnSp>
      <p:cxnSp>
        <p:nvCxnSpPr>
          <p:cNvPr id="59" name="Conector recto 58">
            <a:extLst>
              <a:ext uri="{FF2B5EF4-FFF2-40B4-BE49-F238E27FC236}">
                <a16:creationId xmlns:a16="http://schemas.microsoft.com/office/drawing/2014/main" id="{285E5124-EBF3-4CE6-BDD7-EF056B9DEC82}"/>
              </a:ext>
            </a:extLst>
          </p:cNvPr>
          <p:cNvCxnSpPr>
            <a:cxnSpLocks/>
            <a:endCxn id="27" idx="2"/>
          </p:cNvCxnSpPr>
          <p:nvPr/>
        </p:nvCxnSpPr>
        <p:spPr>
          <a:xfrm flipV="1">
            <a:off x="5251455" y="2181983"/>
            <a:ext cx="235649" cy="989293"/>
          </a:xfrm>
          <a:prstGeom prst="line">
            <a:avLst/>
          </a:prstGeom>
          <a:ln>
            <a:prstDash val="sysDash"/>
          </a:ln>
        </p:spPr>
        <p:style>
          <a:lnRef idx="1">
            <a:schemeClr val="dk1"/>
          </a:lnRef>
          <a:fillRef idx="0">
            <a:schemeClr val="dk1"/>
          </a:fillRef>
          <a:effectRef idx="0">
            <a:schemeClr val="dk1"/>
          </a:effectRef>
          <a:fontRef idx="minor">
            <a:schemeClr val="tx1"/>
          </a:fontRef>
        </p:style>
      </p:cxnSp>
      <p:cxnSp>
        <p:nvCxnSpPr>
          <p:cNvPr id="62" name="Conector recto 61">
            <a:extLst>
              <a:ext uri="{FF2B5EF4-FFF2-40B4-BE49-F238E27FC236}">
                <a16:creationId xmlns:a16="http://schemas.microsoft.com/office/drawing/2014/main" id="{9E87EBB6-8ED8-4F90-962D-92BDDB3ED141}"/>
              </a:ext>
            </a:extLst>
          </p:cNvPr>
          <p:cNvCxnSpPr>
            <a:cxnSpLocks/>
            <a:endCxn id="25" idx="0"/>
          </p:cNvCxnSpPr>
          <p:nvPr/>
        </p:nvCxnSpPr>
        <p:spPr>
          <a:xfrm>
            <a:off x="5056927" y="3304869"/>
            <a:ext cx="266208" cy="566861"/>
          </a:xfrm>
          <a:prstGeom prst="line">
            <a:avLst/>
          </a:prstGeom>
          <a:ln>
            <a:prstDash val="sysDash"/>
          </a:ln>
        </p:spPr>
        <p:style>
          <a:lnRef idx="1">
            <a:schemeClr val="dk1"/>
          </a:lnRef>
          <a:fillRef idx="0">
            <a:schemeClr val="dk1"/>
          </a:fillRef>
          <a:effectRef idx="0">
            <a:schemeClr val="dk1"/>
          </a:effectRef>
          <a:fontRef idx="minor">
            <a:schemeClr val="tx1"/>
          </a:fontRef>
        </p:style>
      </p:cxnSp>
      <p:cxnSp>
        <p:nvCxnSpPr>
          <p:cNvPr id="65" name="Conector recto 64">
            <a:extLst>
              <a:ext uri="{FF2B5EF4-FFF2-40B4-BE49-F238E27FC236}">
                <a16:creationId xmlns:a16="http://schemas.microsoft.com/office/drawing/2014/main" id="{80DB21AA-993F-4229-938B-E044F197E6E8}"/>
              </a:ext>
            </a:extLst>
          </p:cNvPr>
          <p:cNvCxnSpPr>
            <a:cxnSpLocks/>
            <a:stCxn id="23" idx="0"/>
          </p:cNvCxnSpPr>
          <p:nvPr/>
        </p:nvCxnSpPr>
        <p:spPr>
          <a:xfrm flipV="1">
            <a:off x="4691492" y="3258735"/>
            <a:ext cx="231997" cy="344356"/>
          </a:xfrm>
          <a:prstGeom prst="line">
            <a:avLst/>
          </a:prstGeom>
          <a:ln>
            <a:prstDash val="sysDash"/>
          </a:ln>
        </p:spPr>
        <p:style>
          <a:lnRef idx="1">
            <a:schemeClr val="dk1"/>
          </a:lnRef>
          <a:fillRef idx="0">
            <a:schemeClr val="dk1"/>
          </a:fillRef>
          <a:effectRef idx="0">
            <a:schemeClr val="dk1"/>
          </a:effectRef>
          <a:fontRef idx="minor">
            <a:schemeClr val="tx1"/>
          </a:fontRef>
        </p:style>
      </p:cxnSp>
      <p:cxnSp>
        <p:nvCxnSpPr>
          <p:cNvPr id="68" name="Conector recto 67">
            <a:extLst>
              <a:ext uri="{FF2B5EF4-FFF2-40B4-BE49-F238E27FC236}">
                <a16:creationId xmlns:a16="http://schemas.microsoft.com/office/drawing/2014/main" id="{044A4C99-C68F-4107-8785-10887D869DE6}"/>
              </a:ext>
            </a:extLst>
          </p:cNvPr>
          <p:cNvCxnSpPr>
            <a:cxnSpLocks/>
            <a:endCxn id="21" idx="2"/>
          </p:cNvCxnSpPr>
          <p:nvPr/>
        </p:nvCxnSpPr>
        <p:spPr>
          <a:xfrm flipV="1">
            <a:off x="4840646" y="2900204"/>
            <a:ext cx="141709" cy="153989"/>
          </a:xfrm>
          <a:prstGeom prst="line">
            <a:avLst/>
          </a:prstGeom>
          <a:ln>
            <a:prstDash val="sysDash"/>
          </a:ln>
        </p:spPr>
        <p:style>
          <a:lnRef idx="1">
            <a:schemeClr val="dk1"/>
          </a:lnRef>
          <a:fillRef idx="0">
            <a:schemeClr val="dk1"/>
          </a:fillRef>
          <a:effectRef idx="0">
            <a:schemeClr val="dk1"/>
          </a:effectRef>
          <a:fontRef idx="minor">
            <a:schemeClr val="tx1"/>
          </a:fontRef>
        </p:style>
      </p:cxnSp>
      <p:cxnSp>
        <p:nvCxnSpPr>
          <p:cNvPr id="71" name="Conector recto 70">
            <a:extLst>
              <a:ext uri="{FF2B5EF4-FFF2-40B4-BE49-F238E27FC236}">
                <a16:creationId xmlns:a16="http://schemas.microsoft.com/office/drawing/2014/main" id="{808C685E-7A57-48F1-8C88-1D9F5EF11EFE}"/>
              </a:ext>
            </a:extLst>
          </p:cNvPr>
          <p:cNvCxnSpPr>
            <a:cxnSpLocks/>
          </p:cNvCxnSpPr>
          <p:nvPr/>
        </p:nvCxnSpPr>
        <p:spPr>
          <a:xfrm flipV="1">
            <a:off x="4352404" y="3183656"/>
            <a:ext cx="339087" cy="187382"/>
          </a:xfrm>
          <a:prstGeom prst="line">
            <a:avLst/>
          </a:prstGeom>
          <a:ln>
            <a:prstDash val="sysDash"/>
          </a:ln>
        </p:spPr>
        <p:style>
          <a:lnRef idx="1">
            <a:schemeClr val="dk1"/>
          </a:lnRef>
          <a:fillRef idx="0">
            <a:schemeClr val="dk1"/>
          </a:fillRef>
          <a:effectRef idx="0">
            <a:schemeClr val="dk1"/>
          </a:effectRef>
          <a:fontRef idx="minor">
            <a:schemeClr val="tx1"/>
          </a:fontRef>
        </p:style>
      </p:cxnSp>
      <p:cxnSp>
        <p:nvCxnSpPr>
          <p:cNvPr id="74" name="Conector recto 73">
            <a:extLst>
              <a:ext uri="{FF2B5EF4-FFF2-40B4-BE49-F238E27FC236}">
                <a16:creationId xmlns:a16="http://schemas.microsoft.com/office/drawing/2014/main" id="{63BA567F-BC4E-427E-A20E-401AF990DF24}"/>
              </a:ext>
            </a:extLst>
          </p:cNvPr>
          <p:cNvCxnSpPr>
            <a:cxnSpLocks/>
            <a:endCxn id="17" idx="2"/>
          </p:cNvCxnSpPr>
          <p:nvPr/>
        </p:nvCxnSpPr>
        <p:spPr>
          <a:xfrm flipH="1" flipV="1">
            <a:off x="4307757" y="2469983"/>
            <a:ext cx="169850" cy="572442"/>
          </a:xfrm>
          <a:prstGeom prst="line">
            <a:avLst/>
          </a:prstGeom>
          <a:ln>
            <a:prstDash val="sysDash"/>
          </a:ln>
        </p:spPr>
        <p:style>
          <a:lnRef idx="1">
            <a:schemeClr val="dk1"/>
          </a:lnRef>
          <a:fillRef idx="0">
            <a:schemeClr val="dk1"/>
          </a:fillRef>
          <a:effectRef idx="0">
            <a:schemeClr val="dk1"/>
          </a:effectRef>
          <a:fontRef idx="minor">
            <a:schemeClr val="tx1"/>
          </a:fontRef>
        </p:style>
      </p:cxnSp>
      <p:cxnSp>
        <p:nvCxnSpPr>
          <p:cNvPr id="77" name="Conector recto 76">
            <a:extLst>
              <a:ext uri="{FF2B5EF4-FFF2-40B4-BE49-F238E27FC236}">
                <a16:creationId xmlns:a16="http://schemas.microsoft.com/office/drawing/2014/main" id="{F000E99F-61F6-41DC-A00B-F3324AAB0868}"/>
              </a:ext>
            </a:extLst>
          </p:cNvPr>
          <p:cNvCxnSpPr>
            <a:cxnSpLocks/>
          </p:cNvCxnSpPr>
          <p:nvPr/>
        </p:nvCxnSpPr>
        <p:spPr>
          <a:xfrm flipH="1" flipV="1">
            <a:off x="3951807" y="2567423"/>
            <a:ext cx="175203" cy="305225"/>
          </a:xfrm>
          <a:prstGeom prst="line">
            <a:avLst/>
          </a:prstGeom>
          <a:ln>
            <a:prstDash val="sysDash"/>
          </a:ln>
        </p:spPr>
        <p:style>
          <a:lnRef idx="1">
            <a:schemeClr val="dk1"/>
          </a:lnRef>
          <a:fillRef idx="0">
            <a:schemeClr val="dk1"/>
          </a:fillRef>
          <a:effectRef idx="0">
            <a:schemeClr val="dk1"/>
          </a:effectRef>
          <a:fontRef idx="minor">
            <a:schemeClr val="tx1"/>
          </a:fontRef>
        </p:style>
      </p:cxnSp>
      <p:cxnSp>
        <p:nvCxnSpPr>
          <p:cNvPr id="80" name="Conector recto 79">
            <a:extLst>
              <a:ext uri="{FF2B5EF4-FFF2-40B4-BE49-F238E27FC236}">
                <a16:creationId xmlns:a16="http://schemas.microsoft.com/office/drawing/2014/main" id="{C224C88E-290A-4FBB-B0CF-E4C95D81DB94}"/>
              </a:ext>
            </a:extLst>
          </p:cNvPr>
          <p:cNvCxnSpPr>
            <a:cxnSpLocks/>
          </p:cNvCxnSpPr>
          <p:nvPr/>
        </p:nvCxnSpPr>
        <p:spPr>
          <a:xfrm flipH="1">
            <a:off x="3548773" y="3005153"/>
            <a:ext cx="146448" cy="290578"/>
          </a:xfrm>
          <a:prstGeom prst="line">
            <a:avLst/>
          </a:prstGeom>
          <a:ln>
            <a:prstDash val="sysDash"/>
          </a:ln>
        </p:spPr>
        <p:style>
          <a:lnRef idx="1">
            <a:schemeClr val="dk1"/>
          </a:lnRef>
          <a:fillRef idx="0">
            <a:schemeClr val="dk1"/>
          </a:fillRef>
          <a:effectRef idx="0">
            <a:schemeClr val="dk1"/>
          </a:effectRef>
          <a:fontRef idx="minor">
            <a:schemeClr val="tx1"/>
          </a:fontRef>
        </p:style>
      </p:cxnSp>
      <p:cxnSp>
        <p:nvCxnSpPr>
          <p:cNvPr id="83" name="Conector recto 82">
            <a:extLst>
              <a:ext uri="{FF2B5EF4-FFF2-40B4-BE49-F238E27FC236}">
                <a16:creationId xmlns:a16="http://schemas.microsoft.com/office/drawing/2014/main" id="{9FD76A4D-9FD0-442D-A996-ABC9BAFC36A3}"/>
              </a:ext>
            </a:extLst>
          </p:cNvPr>
          <p:cNvCxnSpPr>
            <a:cxnSpLocks/>
            <a:stCxn id="11" idx="2"/>
          </p:cNvCxnSpPr>
          <p:nvPr/>
        </p:nvCxnSpPr>
        <p:spPr>
          <a:xfrm>
            <a:off x="3015785" y="2571754"/>
            <a:ext cx="297763" cy="240916"/>
          </a:xfrm>
          <a:prstGeom prst="line">
            <a:avLst/>
          </a:prstGeom>
          <a:ln>
            <a:prstDash val="sysDash"/>
          </a:ln>
        </p:spPr>
        <p:style>
          <a:lnRef idx="1">
            <a:schemeClr val="dk1"/>
          </a:lnRef>
          <a:fillRef idx="0">
            <a:schemeClr val="dk1"/>
          </a:fillRef>
          <a:effectRef idx="0">
            <a:schemeClr val="dk1"/>
          </a:effectRef>
          <a:fontRef idx="minor">
            <a:schemeClr val="tx1"/>
          </a:fontRef>
        </p:style>
      </p:cxnSp>
      <p:cxnSp>
        <p:nvCxnSpPr>
          <p:cNvPr id="86" name="Conector recto 85">
            <a:extLst>
              <a:ext uri="{FF2B5EF4-FFF2-40B4-BE49-F238E27FC236}">
                <a16:creationId xmlns:a16="http://schemas.microsoft.com/office/drawing/2014/main" id="{A60FE34D-AC9D-4314-A821-23738451AE13}"/>
              </a:ext>
            </a:extLst>
          </p:cNvPr>
          <p:cNvCxnSpPr>
            <a:cxnSpLocks/>
            <a:endCxn id="8" idx="3"/>
          </p:cNvCxnSpPr>
          <p:nvPr/>
        </p:nvCxnSpPr>
        <p:spPr>
          <a:xfrm flipH="1">
            <a:off x="2811744" y="2927470"/>
            <a:ext cx="234812" cy="80260"/>
          </a:xfrm>
          <a:prstGeom prst="line">
            <a:avLst/>
          </a:prstGeom>
          <a:ln>
            <a:prstDash val="sysDash"/>
          </a:ln>
        </p:spPr>
        <p:style>
          <a:lnRef idx="1">
            <a:schemeClr val="dk1"/>
          </a:lnRef>
          <a:fillRef idx="0">
            <a:schemeClr val="dk1"/>
          </a:fillRef>
          <a:effectRef idx="0">
            <a:schemeClr val="dk1"/>
          </a:effectRef>
          <a:fontRef idx="minor">
            <a:schemeClr val="tx1"/>
          </a:fontRef>
        </p:style>
      </p:cxnSp>
      <p:sp>
        <p:nvSpPr>
          <p:cNvPr id="89" name="Google Shape;103;p25">
            <a:extLst>
              <a:ext uri="{FF2B5EF4-FFF2-40B4-BE49-F238E27FC236}">
                <a16:creationId xmlns:a16="http://schemas.microsoft.com/office/drawing/2014/main" id="{9E700350-41C3-4D77-B561-4A8A965B338E}"/>
              </a:ext>
            </a:extLst>
          </p:cNvPr>
          <p:cNvSpPr txBox="1"/>
          <p:nvPr/>
        </p:nvSpPr>
        <p:spPr>
          <a:xfrm>
            <a:off x="394799" y="1686590"/>
            <a:ext cx="1616906" cy="3236558"/>
          </a:xfrm>
          <a:prstGeom prst="rect">
            <a:avLst/>
          </a:prstGeom>
          <a:noFill/>
          <a:ln w="9525" cap="flat" cmpd="sng">
            <a:noFill/>
            <a:prstDash val="solid"/>
            <a:round/>
            <a:headEnd type="none" w="sm" len="sm"/>
            <a:tailEnd type="none" w="sm" len="sm"/>
          </a:ln>
        </p:spPr>
        <p:txBody>
          <a:bodyPr spcFirstLastPara="1" wrap="square" lIns="68575" tIns="34275" rIns="68575" bIns="34275" anchor="t" anchorCtr="0">
            <a:normAutofit/>
          </a:bodyPr>
          <a:lstStyle/>
          <a:p>
            <a:pPr lvl="0" algn="ctr">
              <a:lnSpc>
                <a:spcPct val="90000"/>
              </a:lnSpc>
              <a:buSzPts val="1100"/>
            </a:pPr>
            <a:r>
              <a:rPr lang="es-ES" sz="1600" dirty="0">
                <a:solidFill>
                  <a:srgbClr val="25306B"/>
                </a:solidFill>
              </a:rPr>
              <a:t>Gestión regional 2025</a:t>
            </a:r>
          </a:p>
          <a:p>
            <a:pPr lvl="0" algn="ctr">
              <a:lnSpc>
                <a:spcPct val="90000"/>
              </a:lnSpc>
              <a:buSzPts val="1100"/>
            </a:pPr>
            <a:endParaRPr lang="es-ES" sz="1600" dirty="0">
              <a:solidFill>
                <a:srgbClr val="25306B"/>
              </a:solidFill>
            </a:endParaRPr>
          </a:p>
          <a:p>
            <a:pPr lvl="0" algn="ctr">
              <a:lnSpc>
                <a:spcPct val="90000"/>
              </a:lnSpc>
              <a:buSzPts val="1100"/>
            </a:pPr>
            <a:endParaRPr lang="es-ES" sz="1600" dirty="0">
              <a:solidFill>
                <a:srgbClr val="25306B"/>
              </a:solidFill>
            </a:endParaRPr>
          </a:p>
          <a:p>
            <a:pPr lvl="0" algn="ctr">
              <a:lnSpc>
                <a:spcPct val="90000"/>
              </a:lnSpc>
              <a:buSzPts val="1100"/>
            </a:pPr>
            <a:endParaRPr lang="es-ES" sz="1600" dirty="0">
              <a:solidFill>
                <a:srgbClr val="25306B"/>
              </a:solidFill>
            </a:endParaRPr>
          </a:p>
          <a:p>
            <a:pPr lvl="0" algn="ctr">
              <a:lnSpc>
                <a:spcPct val="90000"/>
              </a:lnSpc>
              <a:buSzPts val="1100"/>
            </a:pPr>
            <a:endParaRPr lang="es-ES" sz="1600" dirty="0">
              <a:solidFill>
                <a:srgbClr val="25306B"/>
              </a:solidFill>
            </a:endParaRPr>
          </a:p>
          <a:p>
            <a:pPr lvl="0" algn="ctr">
              <a:lnSpc>
                <a:spcPct val="90000"/>
              </a:lnSpc>
              <a:buSzPts val="1100"/>
            </a:pPr>
            <a:endParaRPr lang="es-ES" sz="1600" dirty="0">
              <a:solidFill>
                <a:srgbClr val="25306B"/>
              </a:solidFill>
            </a:endParaRPr>
          </a:p>
          <a:p>
            <a:pPr lvl="0" algn="ctr">
              <a:lnSpc>
                <a:spcPct val="90000"/>
              </a:lnSpc>
              <a:buSzPts val="1100"/>
            </a:pPr>
            <a:r>
              <a:rPr lang="es-ES" sz="1600" dirty="0">
                <a:solidFill>
                  <a:srgbClr val="25306B"/>
                </a:solidFill>
              </a:rPr>
              <a:t>Total regiones:</a:t>
            </a:r>
          </a:p>
          <a:p>
            <a:pPr lvl="0" algn="ctr">
              <a:lnSpc>
                <a:spcPct val="90000"/>
              </a:lnSpc>
              <a:buSzPts val="1100"/>
            </a:pPr>
            <a:endParaRPr lang="es-ES" sz="1600" dirty="0">
              <a:solidFill>
                <a:srgbClr val="25306B"/>
              </a:solidFill>
            </a:endParaRPr>
          </a:p>
          <a:p>
            <a:pPr lvl="0" algn="ctr">
              <a:lnSpc>
                <a:spcPct val="90000"/>
              </a:lnSpc>
              <a:buSzPts val="1100"/>
            </a:pPr>
            <a:r>
              <a:rPr lang="es-ES" sz="1600" u="sng" dirty="0">
                <a:solidFill>
                  <a:srgbClr val="25306B"/>
                </a:solidFill>
              </a:rPr>
              <a:t>1023</a:t>
            </a:r>
            <a:r>
              <a:rPr lang="es-ES" sz="1600" dirty="0">
                <a:solidFill>
                  <a:srgbClr val="25306B"/>
                </a:solidFill>
              </a:rPr>
              <a:t> requerimientos, </a:t>
            </a:r>
            <a:r>
              <a:rPr lang="es-ES" sz="1600" b="1" dirty="0">
                <a:solidFill>
                  <a:srgbClr val="25306B"/>
                </a:solidFill>
              </a:rPr>
              <a:t>96% en plazo</a:t>
            </a:r>
          </a:p>
          <a:p>
            <a:pPr lvl="0">
              <a:lnSpc>
                <a:spcPct val="90000"/>
              </a:lnSpc>
              <a:buSzPts val="1100"/>
            </a:pPr>
            <a:endParaRPr lang="es-ES" sz="1600" dirty="0">
              <a:solidFill>
                <a:srgbClr val="25306B"/>
              </a:solidFill>
            </a:endParaRPr>
          </a:p>
          <a:p>
            <a:pPr lvl="0">
              <a:lnSpc>
                <a:spcPct val="90000"/>
              </a:lnSpc>
              <a:buSzPts val="1100"/>
            </a:pPr>
            <a:endParaRPr lang="es-ES" sz="1600" dirty="0">
              <a:solidFill>
                <a:srgbClr val="25306B"/>
              </a:solidFill>
            </a:endParaRPr>
          </a:p>
          <a:p>
            <a:pPr marL="285750" lvl="0" indent="-285750">
              <a:lnSpc>
                <a:spcPct val="90000"/>
              </a:lnSpc>
              <a:buSzPts val="1100"/>
              <a:buFont typeface="Arial" panose="020B0604020202020204" pitchFamily="34" charset="0"/>
              <a:buChar char="•"/>
            </a:pPr>
            <a:endParaRPr lang="es-ES" sz="1600" dirty="0">
              <a:solidFill>
                <a:srgbClr val="25306B"/>
              </a:solidFill>
            </a:endParaRPr>
          </a:p>
          <a:p>
            <a:pPr marL="285750" lvl="0" indent="-285750">
              <a:lnSpc>
                <a:spcPct val="90000"/>
              </a:lnSpc>
              <a:buSzPts val="1100"/>
              <a:buFont typeface="Arial" panose="020B0604020202020204" pitchFamily="34" charset="0"/>
              <a:buChar char="•"/>
            </a:pPr>
            <a:endParaRPr lang="es-ES" sz="1600" dirty="0">
              <a:solidFill>
                <a:srgbClr val="25306B"/>
              </a:solidFill>
            </a:endParaRPr>
          </a:p>
        </p:txBody>
      </p:sp>
      <p:pic>
        <p:nvPicPr>
          <p:cNvPr id="91" name="Imagen 90">
            <a:extLst>
              <a:ext uri="{FF2B5EF4-FFF2-40B4-BE49-F238E27FC236}">
                <a16:creationId xmlns:a16="http://schemas.microsoft.com/office/drawing/2014/main" id="{F7093BE8-593C-4670-8069-6803A2C26FC2}"/>
              </a:ext>
            </a:extLst>
          </p:cNvPr>
          <p:cNvPicPr>
            <a:picLocks noChangeAspect="1"/>
          </p:cNvPicPr>
          <p:nvPr/>
        </p:nvPicPr>
        <p:blipFill>
          <a:blip r:embed="rId21"/>
          <a:stretch>
            <a:fillRect/>
          </a:stretch>
        </p:blipFill>
        <p:spPr>
          <a:xfrm>
            <a:off x="440053" y="2283825"/>
            <a:ext cx="1530500" cy="616379"/>
          </a:xfrm>
          <a:prstGeom prst="rect">
            <a:avLst/>
          </a:prstGeom>
        </p:spPr>
      </p:pic>
      <p:pic>
        <p:nvPicPr>
          <p:cNvPr id="94" name="Imagen 93">
            <a:extLst>
              <a:ext uri="{FF2B5EF4-FFF2-40B4-BE49-F238E27FC236}">
                <a16:creationId xmlns:a16="http://schemas.microsoft.com/office/drawing/2014/main" id="{83E5CD74-E2F6-4143-84C1-469A4A865DF5}"/>
              </a:ext>
            </a:extLst>
          </p:cNvPr>
          <p:cNvPicPr>
            <a:picLocks noChangeAspect="1"/>
          </p:cNvPicPr>
          <p:nvPr/>
        </p:nvPicPr>
        <p:blipFill>
          <a:blip r:embed="rId22"/>
          <a:stretch>
            <a:fillRect/>
          </a:stretch>
        </p:blipFill>
        <p:spPr>
          <a:xfrm>
            <a:off x="8001911" y="4054262"/>
            <a:ext cx="867236" cy="576000"/>
          </a:xfrm>
          <a:prstGeom prst="rect">
            <a:avLst/>
          </a:prstGeom>
        </p:spPr>
      </p:pic>
    </p:spTree>
    <p:extLst>
      <p:ext uri="{BB962C8B-B14F-4D97-AF65-F5344CB8AC3E}">
        <p14:creationId xmlns:p14="http://schemas.microsoft.com/office/powerpoint/2010/main" val="18457379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Shape 115"/>
        <p:cNvGrpSpPr/>
        <p:nvPr/>
      </p:nvGrpSpPr>
      <p:grpSpPr>
        <a:xfrm>
          <a:off x="0" y="0"/>
          <a:ext cx="0" cy="0"/>
          <a:chOff x="0" y="0"/>
          <a:chExt cx="0" cy="0"/>
        </a:xfrm>
      </p:grpSpPr>
      <p:sp>
        <p:nvSpPr>
          <p:cNvPr id="119" name="Google Shape;119;p27"/>
          <p:cNvSpPr txBox="1"/>
          <p:nvPr/>
        </p:nvSpPr>
        <p:spPr>
          <a:xfrm>
            <a:off x="628657" y="983770"/>
            <a:ext cx="7886700" cy="388200"/>
          </a:xfrm>
          <a:prstGeom prst="rect">
            <a:avLst/>
          </a:prstGeom>
          <a:noFill/>
          <a:ln>
            <a:noFill/>
          </a:ln>
        </p:spPr>
        <p:txBody>
          <a:bodyPr spcFirstLastPara="1" wrap="square" lIns="68575" tIns="34275" rIns="68575" bIns="34275" anchor="t" anchorCtr="0">
            <a:normAutofit/>
          </a:bodyPr>
          <a:lstStyle/>
          <a:p>
            <a:pPr lvl="0">
              <a:lnSpc>
                <a:spcPct val="90000"/>
              </a:lnSpc>
              <a:buSzPts val="2100"/>
            </a:pPr>
            <a:r>
              <a:rPr lang="es-ES" sz="2100" b="1" dirty="0">
                <a:solidFill>
                  <a:srgbClr val="25306B"/>
                </a:solidFill>
                <a:latin typeface="Verdana"/>
                <a:ea typeface="Verdana"/>
                <a:cs typeface="Verdana"/>
                <a:sym typeface="Verdana"/>
              </a:rPr>
              <a:t>Un enfoque multidisciplinario</a:t>
            </a:r>
            <a:endParaRPr sz="1100" b="0" i="0" u="none" strike="noStrike" cap="none" dirty="0">
              <a:solidFill>
                <a:srgbClr val="25306B"/>
              </a:solidFill>
              <a:latin typeface="Arial"/>
              <a:ea typeface="Arial"/>
              <a:cs typeface="Arial"/>
              <a:sym typeface="Arial"/>
            </a:endParaRPr>
          </a:p>
        </p:txBody>
      </p:sp>
      <p:sp>
        <p:nvSpPr>
          <p:cNvPr id="9" name="Google Shape;103;p25">
            <a:extLst>
              <a:ext uri="{FF2B5EF4-FFF2-40B4-BE49-F238E27FC236}">
                <a16:creationId xmlns:a16="http://schemas.microsoft.com/office/drawing/2014/main" id="{828144C3-4661-4C89-81B5-51680F7196A4}"/>
              </a:ext>
            </a:extLst>
          </p:cNvPr>
          <p:cNvSpPr txBox="1"/>
          <p:nvPr/>
        </p:nvSpPr>
        <p:spPr>
          <a:xfrm>
            <a:off x="628657" y="1554006"/>
            <a:ext cx="4523205" cy="3236558"/>
          </a:xfrm>
          <a:prstGeom prst="rect">
            <a:avLst/>
          </a:prstGeom>
          <a:noFill/>
          <a:ln w="9525" cap="flat" cmpd="sng">
            <a:noFill/>
            <a:prstDash val="solid"/>
            <a:round/>
            <a:headEnd type="none" w="sm" len="sm"/>
            <a:tailEnd type="none" w="sm" len="sm"/>
          </a:ln>
        </p:spPr>
        <p:txBody>
          <a:bodyPr spcFirstLastPara="1" wrap="square" lIns="68575" tIns="34275" rIns="68575" bIns="34275" anchor="t" anchorCtr="0">
            <a:normAutofit/>
          </a:bodyPr>
          <a:lstStyle/>
          <a:p>
            <a:pPr marL="285750" lvl="0" indent="-285750">
              <a:lnSpc>
                <a:spcPct val="90000"/>
              </a:lnSpc>
              <a:buSzPct val="100000"/>
              <a:buFont typeface="Arial" panose="020B0604020202020204" pitchFamily="34" charset="0"/>
              <a:buChar char="•"/>
            </a:pPr>
            <a:r>
              <a:rPr lang="es-ES" sz="1600" dirty="0">
                <a:solidFill>
                  <a:srgbClr val="25306B"/>
                </a:solidFill>
              </a:rPr>
              <a:t>La evaluación ambiental requiere integrar múltiples disciplinas para comprender el funcionamiento de los sistemas hídricos y anticipar los efectos potenciales de un proyecto.</a:t>
            </a:r>
          </a:p>
          <a:p>
            <a:pPr marL="285750" lvl="0" indent="-285750">
              <a:lnSpc>
                <a:spcPct val="90000"/>
              </a:lnSpc>
              <a:buSzPct val="100000"/>
              <a:buFont typeface="Arial" panose="020B0604020202020204" pitchFamily="34" charset="0"/>
              <a:buChar char="•"/>
            </a:pPr>
            <a:endParaRPr lang="es-ES" sz="1600" dirty="0">
              <a:solidFill>
                <a:srgbClr val="25306B"/>
              </a:solidFill>
            </a:endParaRPr>
          </a:p>
          <a:p>
            <a:pPr marL="285750" lvl="0" indent="-285750">
              <a:lnSpc>
                <a:spcPct val="90000"/>
              </a:lnSpc>
              <a:buSzPct val="100000"/>
              <a:buFont typeface="Arial" panose="020B0604020202020204" pitchFamily="34" charset="0"/>
              <a:buChar char="•"/>
            </a:pPr>
            <a:r>
              <a:rPr lang="es-ES" sz="1600" dirty="0">
                <a:solidFill>
                  <a:srgbClr val="25306B"/>
                </a:solidFill>
              </a:rPr>
              <a:t>Lo anterior representa un importante desafío para el Servicio desde lo técnico.</a:t>
            </a:r>
          </a:p>
        </p:txBody>
      </p:sp>
      <p:pic>
        <p:nvPicPr>
          <p:cNvPr id="7" name="Imagen 6">
            <a:extLst>
              <a:ext uri="{FF2B5EF4-FFF2-40B4-BE49-F238E27FC236}">
                <a16:creationId xmlns:a16="http://schemas.microsoft.com/office/drawing/2014/main" id="{60A926B3-B721-4B75-861B-CC7FADD5B515}"/>
              </a:ext>
            </a:extLst>
          </p:cNvPr>
          <p:cNvPicPr>
            <a:picLocks noChangeAspect="1"/>
          </p:cNvPicPr>
          <p:nvPr/>
        </p:nvPicPr>
        <p:blipFill>
          <a:blip r:embed="rId4"/>
          <a:stretch>
            <a:fillRect/>
          </a:stretch>
        </p:blipFill>
        <p:spPr>
          <a:xfrm>
            <a:off x="5279971" y="1302462"/>
            <a:ext cx="3400138" cy="3407644"/>
          </a:xfrm>
          <a:prstGeom prst="rect">
            <a:avLst/>
          </a:prstGeom>
        </p:spPr>
      </p:pic>
      <p:sp>
        <p:nvSpPr>
          <p:cNvPr id="11" name="Rectángulo 10">
            <a:extLst>
              <a:ext uri="{FF2B5EF4-FFF2-40B4-BE49-F238E27FC236}">
                <a16:creationId xmlns:a16="http://schemas.microsoft.com/office/drawing/2014/main" id="{7ACF15C7-B857-4981-8CE2-86F356C4BFD4}"/>
              </a:ext>
            </a:extLst>
          </p:cNvPr>
          <p:cNvSpPr/>
          <p:nvPr/>
        </p:nvSpPr>
        <p:spPr>
          <a:xfrm>
            <a:off x="579862" y="3753424"/>
            <a:ext cx="4572000" cy="738664"/>
          </a:xfrm>
          <a:prstGeom prst="rect">
            <a:avLst/>
          </a:prstGeom>
        </p:spPr>
        <p:style>
          <a:lnRef idx="2">
            <a:schemeClr val="accent4"/>
          </a:lnRef>
          <a:fillRef idx="1">
            <a:schemeClr val="lt1"/>
          </a:fillRef>
          <a:effectRef idx="0">
            <a:schemeClr val="accent4"/>
          </a:effectRef>
          <a:fontRef idx="minor">
            <a:schemeClr val="dk1"/>
          </a:fontRef>
        </p:style>
        <p:txBody>
          <a:bodyPr>
            <a:spAutoFit/>
          </a:bodyPr>
          <a:lstStyle/>
          <a:p>
            <a:r>
              <a:rPr lang="es-ES" dirty="0"/>
              <a:t>Cada una de estas disciplinas aporta una pieza fundamental para comprender el sistema en su conjunto y sustentar técnicamente nuestras decisiones</a:t>
            </a:r>
            <a:endParaRPr lang="es-CL" dirty="0"/>
          </a:p>
        </p:txBody>
      </p:sp>
    </p:spTree>
    <p:extLst>
      <p:ext uri="{BB962C8B-B14F-4D97-AF65-F5344CB8AC3E}">
        <p14:creationId xmlns:p14="http://schemas.microsoft.com/office/powerpoint/2010/main" val="2592545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Shape 115"/>
        <p:cNvGrpSpPr/>
        <p:nvPr/>
      </p:nvGrpSpPr>
      <p:grpSpPr>
        <a:xfrm>
          <a:off x="0" y="0"/>
          <a:ext cx="0" cy="0"/>
          <a:chOff x="0" y="0"/>
          <a:chExt cx="0" cy="0"/>
        </a:xfrm>
      </p:grpSpPr>
      <p:sp>
        <p:nvSpPr>
          <p:cNvPr id="119" name="Google Shape;119;p27"/>
          <p:cNvSpPr txBox="1"/>
          <p:nvPr/>
        </p:nvSpPr>
        <p:spPr>
          <a:xfrm>
            <a:off x="500212" y="625715"/>
            <a:ext cx="4823956" cy="701639"/>
          </a:xfrm>
          <a:prstGeom prst="rect">
            <a:avLst/>
          </a:prstGeom>
          <a:noFill/>
          <a:ln>
            <a:noFill/>
          </a:ln>
        </p:spPr>
        <p:txBody>
          <a:bodyPr spcFirstLastPara="1" wrap="square" lIns="68575" tIns="34275" rIns="68575" bIns="34275" anchor="t" anchorCtr="0">
            <a:normAutofit fontScale="92500"/>
          </a:bodyPr>
          <a:lstStyle/>
          <a:p>
            <a:pPr lvl="0">
              <a:lnSpc>
                <a:spcPct val="90000"/>
              </a:lnSpc>
              <a:buSzPts val="2100"/>
            </a:pPr>
            <a:r>
              <a:rPr lang="es-ES" sz="2100" b="1" dirty="0">
                <a:solidFill>
                  <a:srgbClr val="25306B"/>
                </a:solidFill>
                <a:latin typeface="Verdana"/>
                <a:ea typeface="Verdana"/>
                <a:cs typeface="Verdana"/>
                <a:sym typeface="Verdana"/>
              </a:rPr>
              <a:t>Poco tiempo y mucho que revisar</a:t>
            </a:r>
          </a:p>
          <a:p>
            <a:pPr lvl="0">
              <a:lnSpc>
                <a:spcPct val="90000"/>
              </a:lnSpc>
              <a:buSzPts val="2100"/>
            </a:pPr>
            <a:r>
              <a:rPr lang="es-ES" sz="2100" b="1" dirty="0">
                <a:solidFill>
                  <a:srgbClr val="25306B"/>
                </a:solidFill>
                <a:latin typeface="Verdana"/>
                <a:ea typeface="Verdana"/>
                <a:cs typeface="Verdana"/>
                <a:sym typeface="Verdana"/>
              </a:rPr>
              <a:t>¿Como lo realizamos?</a:t>
            </a:r>
            <a:endParaRPr sz="1100" b="0" i="0" u="none" strike="noStrike" cap="none" dirty="0">
              <a:solidFill>
                <a:srgbClr val="25306B"/>
              </a:solidFill>
              <a:latin typeface="Arial"/>
              <a:ea typeface="Arial"/>
              <a:cs typeface="Arial"/>
              <a:sym typeface="Arial"/>
            </a:endParaRPr>
          </a:p>
        </p:txBody>
      </p:sp>
      <p:sp>
        <p:nvSpPr>
          <p:cNvPr id="9" name="Google Shape;103;p25">
            <a:extLst>
              <a:ext uri="{FF2B5EF4-FFF2-40B4-BE49-F238E27FC236}">
                <a16:creationId xmlns:a16="http://schemas.microsoft.com/office/drawing/2014/main" id="{828144C3-4661-4C89-81B5-51680F7196A4}"/>
              </a:ext>
            </a:extLst>
          </p:cNvPr>
          <p:cNvSpPr txBox="1"/>
          <p:nvPr/>
        </p:nvSpPr>
        <p:spPr>
          <a:xfrm>
            <a:off x="628658" y="1554006"/>
            <a:ext cx="3912119" cy="2072104"/>
          </a:xfrm>
          <a:prstGeom prst="rect">
            <a:avLst/>
          </a:prstGeom>
          <a:noFill/>
          <a:ln w="9525" cap="flat" cmpd="sng">
            <a:noFill/>
            <a:prstDash val="solid"/>
            <a:round/>
            <a:headEnd type="none" w="sm" len="sm"/>
            <a:tailEnd type="none" w="sm" len="sm"/>
          </a:ln>
        </p:spPr>
        <p:txBody>
          <a:bodyPr spcFirstLastPara="1" wrap="square" lIns="68575" tIns="34275" rIns="68575" bIns="34275" anchor="t" anchorCtr="0">
            <a:normAutofit lnSpcReduction="10000"/>
          </a:bodyPr>
          <a:lstStyle/>
          <a:p>
            <a:pPr marL="342900" indent="-342900">
              <a:lnSpc>
                <a:spcPct val="90000"/>
              </a:lnSpc>
              <a:buSzPct val="100000"/>
              <a:buFont typeface="Arial"/>
              <a:buAutoNum type="arabicPeriod"/>
            </a:pPr>
            <a:r>
              <a:rPr lang="es-ES" sz="1300" dirty="0">
                <a:solidFill>
                  <a:schemeClr val="tx1"/>
                </a:solidFill>
              </a:rPr>
              <a:t>Conocer y aplicar lineamientos </a:t>
            </a:r>
          </a:p>
          <a:p>
            <a:pPr marL="342900" indent="-342900">
              <a:lnSpc>
                <a:spcPct val="90000"/>
              </a:lnSpc>
              <a:buSzPct val="100000"/>
              <a:buAutoNum type="arabicPeriod"/>
            </a:pPr>
            <a:endParaRPr lang="es-ES" sz="1300" dirty="0">
              <a:solidFill>
                <a:schemeClr val="tx2">
                  <a:lumMod val="90000"/>
                </a:schemeClr>
              </a:solidFill>
            </a:endParaRPr>
          </a:p>
          <a:p>
            <a:pPr marL="342900" indent="-342900">
              <a:lnSpc>
                <a:spcPct val="90000"/>
              </a:lnSpc>
              <a:buSzPct val="100000"/>
              <a:buAutoNum type="arabicPeriod"/>
            </a:pPr>
            <a:r>
              <a:rPr lang="es-ES" sz="1300" dirty="0">
                <a:solidFill>
                  <a:schemeClr val="tx2">
                    <a:lumMod val="90000"/>
                  </a:schemeClr>
                </a:solidFill>
              </a:rPr>
              <a:t>Considerar la mirada del evaluador</a:t>
            </a:r>
            <a:endParaRPr lang="es-ES" sz="1300" dirty="0"/>
          </a:p>
          <a:p>
            <a:pPr marL="342900" lvl="0" indent="-342900">
              <a:lnSpc>
                <a:spcPct val="90000"/>
              </a:lnSpc>
              <a:buSzPct val="100000"/>
              <a:buFont typeface="+mj-lt"/>
              <a:buAutoNum type="arabicPeriod"/>
            </a:pPr>
            <a:endParaRPr lang="es-ES" sz="1300" dirty="0">
              <a:solidFill>
                <a:schemeClr val="tx2">
                  <a:lumMod val="90000"/>
                </a:schemeClr>
              </a:solidFill>
            </a:endParaRPr>
          </a:p>
          <a:p>
            <a:pPr marL="342900" indent="-342900">
              <a:lnSpc>
                <a:spcPct val="90000"/>
              </a:lnSpc>
              <a:buSzPct val="100000"/>
              <a:buFont typeface="+mj-lt"/>
              <a:buAutoNum type="arabicPeriod"/>
            </a:pPr>
            <a:r>
              <a:rPr lang="es-ES" sz="1300" dirty="0">
                <a:solidFill>
                  <a:schemeClr val="tx2">
                    <a:lumMod val="90000"/>
                  </a:schemeClr>
                </a:solidFill>
              </a:rPr>
              <a:t>Gestionar la incertidumbre y verificar consistencia</a:t>
            </a:r>
          </a:p>
          <a:p>
            <a:pPr marL="342900" lvl="0" indent="-342900">
              <a:lnSpc>
                <a:spcPct val="90000"/>
              </a:lnSpc>
              <a:buSzPct val="100000"/>
              <a:buFont typeface="+mj-lt"/>
              <a:buAutoNum type="arabicPeriod"/>
            </a:pPr>
            <a:endParaRPr lang="es-ES" sz="1300" dirty="0">
              <a:solidFill>
                <a:schemeClr val="tx2">
                  <a:lumMod val="90000"/>
                </a:schemeClr>
              </a:solidFill>
            </a:endParaRPr>
          </a:p>
          <a:p>
            <a:pPr marL="342900" lvl="0" indent="-342900">
              <a:lnSpc>
                <a:spcPct val="90000"/>
              </a:lnSpc>
              <a:buSzPct val="100000"/>
              <a:buFont typeface="+mj-lt"/>
              <a:buAutoNum type="arabicPeriod"/>
            </a:pPr>
            <a:r>
              <a:rPr lang="es-ES" sz="1300" dirty="0">
                <a:solidFill>
                  <a:schemeClr val="tx2">
                    <a:lumMod val="90000"/>
                  </a:schemeClr>
                </a:solidFill>
              </a:rPr>
              <a:t>Modelos numéricos como herramienta y no como respuesta</a:t>
            </a:r>
          </a:p>
          <a:p>
            <a:pPr marL="342900" lvl="0" indent="-342900">
              <a:lnSpc>
                <a:spcPct val="90000"/>
              </a:lnSpc>
              <a:buSzPct val="100000"/>
              <a:buFont typeface="+mj-lt"/>
              <a:buAutoNum type="arabicPeriod"/>
            </a:pPr>
            <a:endParaRPr lang="es-ES" sz="1300" dirty="0">
              <a:solidFill>
                <a:srgbClr val="25306B"/>
              </a:solidFill>
            </a:endParaRPr>
          </a:p>
          <a:p>
            <a:pPr marL="342900" indent="-342900">
              <a:lnSpc>
                <a:spcPct val="90000"/>
              </a:lnSpc>
              <a:buSzPct val="100000"/>
              <a:buFont typeface="+mj-lt"/>
              <a:buAutoNum type="arabicPeriod"/>
            </a:pPr>
            <a:r>
              <a:rPr lang="es-MX" sz="1300" dirty="0">
                <a:solidFill>
                  <a:schemeClr val="tx2">
                    <a:lumMod val="90000"/>
                  </a:schemeClr>
                </a:solidFill>
              </a:rPr>
              <a:t>Un seguimiento robusto, PAT como herramienta de gestión.</a:t>
            </a:r>
          </a:p>
          <a:p>
            <a:pPr marL="285750" lvl="0" indent="-285750">
              <a:lnSpc>
                <a:spcPct val="90000"/>
              </a:lnSpc>
              <a:buSzPts val="1100"/>
              <a:buFont typeface="Arial" panose="020B0604020202020204" pitchFamily="34" charset="0"/>
              <a:buChar char="•"/>
            </a:pPr>
            <a:endParaRPr lang="es-ES" sz="1800" dirty="0">
              <a:solidFill>
                <a:srgbClr val="25306B"/>
              </a:solidFill>
            </a:endParaRPr>
          </a:p>
          <a:p>
            <a:pPr marL="285750" lvl="0" indent="-285750">
              <a:lnSpc>
                <a:spcPct val="90000"/>
              </a:lnSpc>
              <a:buSzPts val="1100"/>
              <a:buFont typeface="Arial" panose="020B0604020202020204" pitchFamily="34" charset="0"/>
              <a:buChar char="•"/>
            </a:pPr>
            <a:endParaRPr lang="es-ES" sz="1800" dirty="0">
              <a:solidFill>
                <a:srgbClr val="25306B"/>
              </a:solidFill>
            </a:endParaRPr>
          </a:p>
          <a:p>
            <a:pPr marL="285750" lvl="0" indent="-285750">
              <a:lnSpc>
                <a:spcPct val="90000"/>
              </a:lnSpc>
              <a:buSzPts val="1100"/>
              <a:buFont typeface="Arial" panose="020B0604020202020204" pitchFamily="34" charset="0"/>
              <a:buChar char="•"/>
            </a:pPr>
            <a:endParaRPr lang="es-ES" sz="1800" dirty="0">
              <a:solidFill>
                <a:srgbClr val="25306B"/>
              </a:solidFill>
            </a:endParaRPr>
          </a:p>
        </p:txBody>
      </p:sp>
      <p:pic>
        <p:nvPicPr>
          <p:cNvPr id="2" name="Imagen 1">
            <a:extLst>
              <a:ext uri="{FF2B5EF4-FFF2-40B4-BE49-F238E27FC236}">
                <a16:creationId xmlns:a16="http://schemas.microsoft.com/office/drawing/2014/main" id="{9AC86506-E167-4848-96E5-184E0BCAB0CE}"/>
              </a:ext>
            </a:extLst>
          </p:cNvPr>
          <p:cNvPicPr>
            <a:picLocks noChangeAspect="1"/>
          </p:cNvPicPr>
          <p:nvPr/>
        </p:nvPicPr>
        <p:blipFill>
          <a:blip r:embed="rId4"/>
          <a:stretch>
            <a:fillRect/>
          </a:stretch>
        </p:blipFill>
        <p:spPr>
          <a:xfrm>
            <a:off x="6133059" y="2788957"/>
            <a:ext cx="1886221" cy="1257481"/>
          </a:xfrm>
          <a:prstGeom prst="rect">
            <a:avLst/>
          </a:prstGeom>
        </p:spPr>
      </p:pic>
      <p:pic>
        <p:nvPicPr>
          <p:cNvPr id="1026" name="Picture 2" descr="Imagen generada con IA">
            <a:extLst>
              <a:ext uri="{FF2B5EF4-FFF2-40B4-BE49-F238E27FC236}">
                <a16:creationId xmlns:a16="http://schemas.microsoft.com/office/drawing/2014/main" id="{3445ADA8-ED0D-4F35-B1B0-2B6186D3577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5937" y="783753"/>
            <a:ext cx="3119405" cy="1701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5739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Shape 115"/>
        <p:cNvGrpSpPr/>
        <p:nvPr/>
      </p:nvGrpSpPr>
      <p:grpSpPr>
        <a:xfrm>
          <a:off x="0" y="0"/>
          <a:ext cx="0" cy="0"/>
          <a:chOff x="0" y="0"/>
          <a:chExt cx="0" cy="0"/>
        </a:xfrm>
      </p:grpSpPr>
      <p:sp>
        <p:nvSpPr>
          <p:cNvPr id="119" name="Google Shape;119;p27"/>
          <p:cNvSpPr txBox="1"/>
          <p:nvPr/>
        </p:nvSpPr>
        <p:spPr>
          <a:xfrm>
            <a:off x="628657" y="983769"/>
            <a:ext cx="4518530" cy="660676"/>
          </a:xfrm>
          <a:prstGeom prst="rect">
            <a:avLst/>
          </a:prstGeom>
          <a:noFill/>
          <a:ln>
            <a:noFill/>
          </a:ln>
        </p:spPr>
        <p:txBody>
          <a:bodyPr spcFirstLastPara="1" wrap="square" lIns="68575" tIns="34275" rIns="68575" bIns="34275" anchor="t" anchorCtr="0">
            <a:normAutofit fontScale="85000" lnSpcReduction="10000"/>
          </a:bodyPr>
          <a:lstStyle/>
          <a:p>
            <a:pPr lvl="0">
              <a:lnSpc>
                <a:spcPct val="90000"/>
              </a:lnSpc>
              <a:buSzPts val="2100"/>
            </a:pPr>
            <a:r>
              <a:rPr lang="es-MX" sz="2100" b="1" dirty="0">
                <a:solidFill>
                  <a:srgbClr val="25306B"/>
                </a:solidFill>
                <a:latin typeface="Verdana"/>
                <a:ea typeface="Verdana"/>
                <a:cs typeface="Verdana"/>
                <a:sym typeface="Verdana"/>
              </a:rPr>
              <a:t>Poco tiempo y mucho que revisar</a:t>
            </a:r>
          </a:p>
          <a:p>
            <a:pPr lvl="0">
              <a:lnSpc>
                <a:spcPct val="90000"/>
              </a:lnSpc>
              <a:buSzPts val="2100"/>
            </a:pPr>
            <a:r>
              <a:rPr lang="es-MX" sz="2100" b="1" dirty="0">
                <a:solidFill>
                  <a:srgbClr val="25306B"/>
                </a:solidFill>
                <a:latin typeface="Verdana"/>
                <a:ea typeface="Verdana"/>
                <a:cs typeface="Verdana"/>
                <a:sym typeface="Verdana"/>
              </a:rPr>
              <a:t>Como lo realizamos?</a:t>
            </a:r>
          </a:p>
        </p:txBody>
      </p:sp>
      <p:sp>
        <p:nvSpPr>
          <p:cNvPr id="9" name="Google Shape;103;p25">
            <a:extLst>
              <a:ext uri="{FF2B5EF4-FFF2-40B4-BE49-F238E27FC236}">
                <a16:creationId xmlns:a16="http://schemas.microsoft.com/office/drawing/2014/main" id="{828144C3-4661-4C89-81B5-51680F7196A4}"/>
              </a:ext>
            </a:extLst>
          </p:cNvPr>
          <p:cNvSpPr txBox="1"/>
          <p:nvPr/>
        </p:nvSpPr>
        <p:spPr>
          <a:xfrm>
            <a:off x="628657" y="1958835"/>
            <a:ext cx="3912119" cy="2613165"/>
          </a:xfrm>
          <a:prstGeom prst="rect">
            <a:avLst/>
          </a:prstGeom>
          <a:noFill/>
          <a:ln w="9525" cap="flat" cmpd="sng">
            <a:noFill/>
            <a:prstDash val="solid"/>
            <a:round/>
            <a:headEnd type="none" w="sm" len="sm"/>
            <a:tailEnd type="none" w="sm" len="sm"/>
          </a:ln>
        </p:spPr>
        <p:txBody>
          <a:bodyPr spcFirstLastPara="1" wrap="square" lIns="68575" tIns="34275" rIns="68575" bIns="34275" anchor="t" anchorCtr="0">
            <a:normAutofit/>
          </a:bodyPr>
          <a:lstStyle/>
          <a:p>
            <a:pPr marL="342900" indent="-342900">
              <a:lnSpc>
                <a:spcPct val="90000"/>
              </a:lnSpc>
              <a:buSzPct val="100000"/>
              <a:buFont typeface="+mj-lt"/>
              <a:buAutoNum type="arabicPeriod"/>
            </a:pPr>
            <a:r>
              <a:rPr lang="es-ES" sz="1800" dirty="0">
                <a:solidFill>
                  <a:srgbClr val="25306B"/>
                </a:solidFill>
              </a:rPr>
              <a:t>Conocer y aplicar lineamientos</a:t>
            </a:r>
          </a:p>
          <a:p>
            <a:pPr marL="342900" lvl="0" indent="-342900">
              <a:lnSpc>
                <a:spcPct val="90000"/>
              </a:lnSpc>
              <a:buSzPct val="100000"/>
              <a:buFont typeface="+mj-lt"/>
              <a:buAutoNum type="arabicPeriod"/>
            </a:pPr>
            <a:endParaRPr lang="es-ES" sz="1800" dirty="0">
              <a:solidFill>
                <a:schemeClr val="tx2">
                  <a:lumMod val="90000"/>
                </a:schemeClr>
              </a:solidFill>
            </a:endParaRPr>
          </a:p>
          <a:p>
            <a:pPr lvl="0">
              <a:lnSpc>
                <a:spcPct val="90000"/>
              </a:lnSpc>
              <a:buSzPts val="1100"/>
            </a:pPr>
            <a:r>
              <a:rPr lang="es-ES" sz="1800" dirty="0">
                <a:solidFill>
                  <a:srgbClr val="25306B"/>
                </a:solidFill>
              </a:rPr>
              <a:t>Homologar con Regiones que pronunciamientos estén basados en Lineamientos internos, Código de Aguas, Reglamentos, Manuales, Circulares DGA, guías SEA etc.</a:t>
            </a:r>
          </a:p>
          <a:p>
            <a:pPr marL="285750" lvl="0" indent="-285750">
              <a:lnSpc>
                <a:spcPct val="90000"/>
              </a:lnSpc>
              <a:buSzPts val="1100"/>
              <a:buFont typeface="Arial" panose="020B0604020202020204" pitchFamily="34" charset="0"/>
              <a:buChar char="•"/>
            </a:pPr>
            <a:endParaRPr lang="es-ES" sz="1800" dirty="0">
              <a:solidFill>
                <a:srgbClr val="25306B"/>
              </a:solidFill>
            </a:endParaRPr>
          </a:p>
          <a:p>
            <a:pPr marL="285750" lvl="0" indent="-285750">
              <a:lnSpc>
                <a:spcPct val="90000"/>
              </a:lnSpc>
              <a:buSzPts val="1100"/>
              <a:buFont typeface="Arial" panose="020B0604020202020204" pitchFamily="34" charset="0"/>
              <a:buChar char="•"/>
            </a:pPr>
            <a:endParaRPr lang="es-ES" sz="1800" dirty="0">
              <a:solidFill>
                <a:srgbClr val="25306B"/>
              </a:solidFill>
            </a:endParaRPr>
          </a:p>
        </p:txBody>
      </p:sp>
      <p:sp>
        <p:nvSpPr>
          <p:cNvPr id="6" name="Rectángulo 5">
            <a:extLst>
              <a:ext uri="{FF2B5EF4-FFF2-40B4-BE49-F238E27FC236}">
                <a16:creationId xmlns:a16="http://schemas.microsoft.com/office/drawing/2014/main" id="{A6A60209-6F46-45AD-A401-27ACEC71394C}"/>
              </a:ext>
            </a:extLst>
          </p:cNvPr>
          <p:cNvSpPr/>
          <p:nvPr/>
        </p:nvSpPr>
        <p:spPr>
          <a:xfrm>
            <a:off x="5209276" y="1644445"/>
            <a:ext cx="3416733" cy="1815882"/>
          </a:xfrm>
          <a:prstGeom prst="rect">
            <a:avLst/>
          </a:prstGeom>
          <a:solidFill>
            <a:schemeClr val="bg1"/>
          </a:solidFill>
          <a:ln w="38100">
            <a:solidFill>
              <a:srgbClr val="00B050"/>
            </a:solidFill>
          </a:ln>
        </p:spPr>
        <p:txBody>
          <a:bodyPr wrap="square">
            <a:spAutoFit/>
          </a:bodyPr>
          <a:lstStyle/>
          <a:p>
            <a:r>
              <a:rPr lang="es-CL" dirty="0"/>
              <a:t>Guías SEA y otros documentos DGA permiten comprender:</a:t>
            </a:r>
          </a:p>
          <a:p>
            <a:endParaRPr lang="es-CL" dirty="0"/>
          </a:p>
          <a:p>
            <a:pPr marL="285750" indent="-285750">
              <a:buFont typeface="Arial" panose="020B0604020202020204" pitchFamily="34" charset="0"/>
              <a:buChar char="•"/>
            </a:pPr>
            <a:r>
              <a:rPr lang="es-ES" dirty="0"/>
              <a:t>Qué aspectos analiza la DGA.</a:t>
            </a:r>
          </a:p>
          <a:p>
            <a:pPr marL="285750" indent="-285750">
              <a:buFont typeface="Arial" panose="020B0604020202020204" pitchFamily="34" charset="0"/>
              <a:buChar char="•"/>
            </a:pPr>
            <a:r>
              <a:rPr lang="es-ES" dirty="0"/>
              <a:t>Qué antecedentes suelen requerirse.</a:t>
            </a:r>
          </a:p>
          <a:p>
            <a:pPr marL="285750" indent="-285750">
              <a:buFont typeface="Arial" panose="020B0604020202020204" pitchFamily="34" charset="0"/>
              <a:buChar char="•"/>
            </a:pPr>
            <a:r>
              <a:rPr lang="es-ES" dirty="0"/>
              <a:t>Criterios técnicos utilizados.</a:t>
            </a:r>
          </a:p>
          <a:p>
            <a:pPr marL="285750" indent="-285750">
              <a:buFont typeface="Arial" panose="020B0604020202020204" pitchFamily="34" charset="0"/>
              <a:buChar char="•"/>
            </a:pPr>
            <a:r>
              <a:rPr lang="es-ES" dirty="0"/>
              <a:t>Nivel de detalle esperado.</a:t>
            </a:r>
          </a:p>
          <a:p>
            <a:pPr marL="285750" indent="-285750">
              <a:buFont typeface="Arial" panose="020B0604020202020204" pitchFamily="34" charset="0"/>
              <a:buChar char="•"/>
            </a:pPr>
            <a:r>
              <a:rPr lang="es-ES" dirty="0"/>
              <a:t>Estandarización de la información</a:t>
            </a:r>
            <a:endParaRPr lang="es-CL" dirty="0"/>
          </a:p>
        </p:txBody>
      </p:sp>
    </p:spTree>
    <p:extLst>
      <p:ext uri="{BB962C8B-B14F-4D97-AF65-F5344CB8AC3E}">
        <p14:creationId xmlns:p14="http://schemas.microsoft.com/office/powerpoint/2010/main" val="3645342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A00CD3D-A2DC-448E-8FC6-6011ADBAFD98}"/>
              </a:ext>
            </a:extLst>
          </p:cNvPr>
          <p:cNvSpPr>
            <a:spLocks noGrp="1"/>
          </p:cNvSpPr>
          <p:nvPr>
            <p:ph type="title"/>
          </p:nvPr>
        </p:nvSpPr>
        <p:spPr/>
        <p:txBody>
          <a:bodyPr>
            <a:normAutofit fontScale="90000"/>
          </a:bodyPr>
          <a:lstStyle/>
          <a:p>
            <a:endParaRPr lang="es-CL"/>
          </a:p>
        </p:txBody>
      </p:sp>
      <p:pic>
        <p:nvPicPr>
          <p:cNvPr id="4" name="Imagen 3">
            <a:extLst>
              <a:ext uri="{FF2B5EF4-FFF2-40B4-BE49-F238E27FC236}">
                <a16:creationId xmlns:a16="http://schemas.microsoft.com/office/drawing/2014/main" id="{F27CFFF9-0D5E-4EEB-BA44-5088E271EDFD}"/>
              </a:ext>
            </a:extLst>
          </p:cNvPr>
          <p:cNvPicPr>
            <a:picLocks noChangeAspect="1"/>
          </p:cNvPicPr>
          <p:nvPr/>
        </p:nvPicPr>
        <p:blipFill>
          <a:blip r:embed="rId2"/>
          <a:stretch>
            <a:fillRect/>
          </a:stretch>
        </p:blipFill>
        <p:spPr>
          <a:xfrm>
            <a:off x="677059" y="425924"/>
            <a:ext cx="3524190" cy="4260376"/>
          </a:xfrm>
          <a:prstGeom prst="rect">
            <a:avLst/>
          </a:prstGeom>
        </p:spPr>
      </p:pic>
      <p:pic>
        <p:nvPicPr>
          <p:cNvPr id="5" name="Imagen 4">
            <a:extLst>
              <a:ext uri="{FF2B5EF4-FFF2-40B4-BE49-F238E27FC236}">
                <a16:creationId xmlns:a16="http://schemas.microsoft.com/office/drawing/2014/main" id="{EA43233E-ED17-4B7E-9F9E-05D4176C1E1C}"/>
              </a:ext>
            </a:extLst>
          </p:cNvPr>
          <p:cNvPicPr>
            <a:picLocks noChangeAspect="1"/>
          </p:cNvPicPr>
          <p:nvPr/>
        </p:nvPicPr>
        <p:blipFill>
          <a:blip r:embed="rId3"/>
          <a:stretch>
            <a:fillRect/>
          </a:stretch>
        </p:blipFill>
        <p:spPr>
          <a:xfrm>
            <a:off x="1424327" y="425924"/>
            <a:ext cx="3209436" cy="4229100"/>
          </a:xfrm>
          <a:prstGeom prst="rect">
            <a:avLst/>
          </a:prstGeom>
        </p:spPr>
      </p:pic>
      <p:pic>
        <p:nvPicPr>
          <p:cNvPr id="6" name="Imagen 5">
            <a:extLst>
              <a:ext uri="{FF2B5EF4-FFF2-40B4-BE49-F238E27FC236}">
                <a16:creationId xmlns:a16="http://schemas.microsoft.com/office/drawing/2014/main" id="{A2973181-E88D-414E-912C-C4688A7F55BB}"/>
              </a:ext>
            </a:extLst>
          </p:cNvPr>
          <p:cNvPicPr>
            <a:picLocks noChangeAspect="1"/>
          </p:cNvPicPr>
          <p:nvPr/>
        </p:nvPicPr>
        <p:blipFill>
          <a:blip r:embed="rId4"/>
          <a:stretch>
            <a:fillRect/>
          </a:stretch>
        </p:blipFill>
        <p:spPr>
          <a:xfrm>
            <a:off x="2596531" y="423197"/>
            <a:ext cx="3209436" cy="4263039"/>
          </a:xfrm>
          <a:prstGeom prst="rect">
            <a:avLst/>
          </a:prstGeom>
        </p:spPr>
      </p:pic>
      <p:pic>
        <p:nvPicPr>
          <p:cNvPr id="7" name="Imagen 6">
            <a:extLst>
              <a:ext uri="{FF2B5EF4-FFF2-40B4-BE49-F238E27FC236}">
                <a16:creationId xmlns:a16="http://schemas.microsoft.com/office/drawing/2014/main" id="{914B7752-2BDB-4E21-9DD3-CC61B57B1763}"/>
              </a:ext>
            </a:extLst>
          </p:cNvPr>
          <p:cNvPicPr>
            <a:picLocks noChangeAspect="1"/>
          </p:cNvPicPr>
          <p:nvPr/>
        </p:nvPicPr>
        <p:blipFill>
          <a:blip r:embed="rId5"/>
          <a:stretch>
            <a:fillRect/>
          </a:stretch>
        </p:blipFill>
        <p:spPr>
          <a:xfrm>
            <a:off x="3402776" y="423197"/>
            <a:ext cx="3263495" cy="4287764"/>
          </a:xfrm>
          <a:prstGeom prst="rect">
            <a:avLst/>
          </a:prstGeom>
        </p:spPr>
      </p:pic>
      <p:pic>
        <p:nvPicPr>
          <p:cNvPr id="8" name="Imagen 7">
            <a:extLst>
              <a:ext uri="{FF2B5EF4-FFF2-40B4-BE49-F238E27FC236}">
                <a16:creationId xmlns:a16="http://schemas.microsoft.com/office/drawing/2014/main" id="{9C32BC85-EB3C-413B-A9A1-9537E3503B58}"/>
              </a:ext>
            </a:extLst>
          </p:cNvPr>
          <p:cNvPicPr>
            <a:picLocks noChangeAspect="1"/>
          </p:cNvPicPr>
          <p:nvPr/>
        </p:nvPicPr>
        <p:blipFill>
          <a:blip r:embed="rId6"/>
          <a:stretch>
            <a:fillRect/>
          </a:stretch>
        </p:blipFill>
        <p:spPr>
          <a:xfrm>
            <a:off x="4238687" y="423197"/>
            <a:ext cx="3233829" cy="4297106"/>
          </a:xfrm>
          <a:prstGeom prst="rect">
            <a:avLst/>
          </a:prstGeom>
        </p:spPr>
      </p:pic>
    </p:spTree>
    <p:extLst>
      <p:ext uri="{BB962C8B-B14F-4D97-AF65-F5344CB8AC3E}">
        <p14:creationId xmlns:p14="http://schemas.microsoft.com/office/powerpoint/2010/main" val="598664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Shape 115"/>
        <p:cNvGrpSpPr/>
        <p:nvPr/>
      </p:nvGrpSpPr>
      <p:grpSpPr>
        <a:xfrm>
          <a:off x="0" y="0"/>
          <a:ext cx="0" cy="0"/>
          <a:chOff x="0" y="0"/>
          <a:chExt cx="0" cy="0"/>
        </a:xfrm>
      </p:grpSpPr>
      <p:sp>
        <p:nvSpPr>
          <p:cNvPr id="9" name="Google Shape;103;p25">
            <a:extLst>
              <a:ext uri="{FF2B5EF4-FFF2-40B4-BE49-F238E27FC236}">
                <a16:creationId xmlns:a16="http://schemas.microsoft.com/office/drawing/2014/main" id="{828144C3-4661-4C89-81B5-51680F7196A4}"/>
              </a:ext>
            </a:extLst>
          </p:cNvPr>
          <p:cNvSpPr txBox="1"/>
          <p:nvPr/>
        </p:nvSpPr>
        <p:spPr>
          <a:xfrm>
            <a:off x="628658" y="1554005"/>
            <a:ext cx="3912119" cy="3080441"/>
          </a:xfrm>
          <a:prstGeom prst="rect">
            <a:avLst/>
          </a:prstGeom>
          <a:noFill/>
          <a:ln w="9525" cap="flat" cmpd="sng">
            <a:noFill/>
            <a:prstDash val="solid"/>
            <a:round/>
            <a:headEnd type="none" w="sm" len="sm"/>
            <a:tailEnd type="none" w="sm" len="sm"/>
          </a:ln>
        </p:spPr>
        <p:txBody>
          <a:bodyPr spcFirstLastPara="1" wrap="square" lIns="68575" tIns="34275" rIns="68575" bIns="34275" anchor="t" anchorCtr="0">
            <a:normAutofit/>
          </a:bodyPr>
          <a:lstStyle/>
          <a:p>
            <a:pPr marL="342900" lvl="0" indent="-342900">
              <a:lnSpc>
                <a:spcPct val="90000"/>
              </a:lnSpc>
              <a:buSzPct val="100000"/>
              <a:buFont typeface="+mj-lt"/>
              <a:buAutoNum type="arabicPeriod"/>
            </a:pPr>
            <a:r>
              <a:rPr lang="es-ES" sz="1300" dirty="0">
                <a:solidFill>
                  <a:schemeClr val="tx2">
                    <a:lumMod val="90000"/>
                  </a:schemeClr>
                </a:solidFill>
              </a:rPr>
              <a:t>Conocer y aplicar lineamientos</a:t>
            </a:r>
          </a:p>
          <a:p>
            <a:pPr marL="342900" lvl="0" indent="-342900">
              <a:lnSpc>
                <a:spcPct val="90000"/>
              </a:lnSpc>
              <a:buSzPct val="100000"/>
              <a:buFont typeface="+mj-lt"/>
              <a:buAutoNum type="arabicPeriod"/>
            </a:pPr>
            <a:endParaRPr lang="es-ES" sz="1300" dirty="0">
              <a:solidFill>
                <a:schemeClr val="tx2">
                  <a:lumMod val="90000"/>
                </a:schemeClr>
              </a:solidFill>
            </a:endParaRPr>
          </a:p>
          <a:p>
            <a:pPr marL="342900" indent="-342900">
              <a:lnSpc>
                <a:spcPct val="90000"/>
              </a:lnSpc>
              <a:buSzPct val="100000"/>
              <a:buFont typeface="+mj-lt"/>
              <a:buAutoNum type="arabicPeriod"/>
            </a:pPr>
            <a:r>
              <a:rPr lang="es-ES" sz="1300" dirty="0">
                <a:solidFill>
                  <a:srgbClr val="25306B"/>
                </a:solidFill>
              </a:rPr>
              <a:t>Considerar la mirada del evaluador</a:t>
            </a:r>
          </a:p>
          <a:p>
            <a:pPr marL="342900" indent="-342900">
              <a:lnSpc>
                <a:spcPct val="90000"/>
              </a:lnSpc>
              <a:buSzPct val="100000"/>
              <a:buFont typeface="+mj-lt"/>
              <a:buAutoNum type="arabicPeriod"/>
            </a:pPr>
            <a:endParaRPr lang="es-ES" sz="1300" dirty="0"/>
          </a:p>
          <a:p>
            <a:pPr marL="342900" indent="-342900">
              <a:lnSpc>
                <a:spcPct val="90000"/>
              </a:lnSpc>
              <a:buSzPct val="100000"/>
              <a:buFont typeface="+mj-lt"/>
              <a:buAutoNum type="arabicPeriod"/>
            </a:pPr>
            <a:r>
              <a:rPr lang="es-ES" sz="1300" dirty="0">
                <a:solidFill>
                  <a:schemeClr val="tx2">
                    <a:lumMod val="90000"/>
                  </a:schemeClr>
                </a:solidFill>
              </a:rPr>
              <a:t>Gestionar la incertidumbre y verificar consistencia</a:t>
            </a:r>
          </a:p>
          <a:p>
            <a:pPr marL="342900" lvl="0" indent="-342900">
              <a:lnSpc>
                <a:spcPct val="90000"/>
              </a:lnSpc>
              <a:buSzPct val="100000"/>
              <a:buFont typeface="+mj-lt"/>
              <a:buAutoNum type="arabicPeriod"/>
            </a:pPr>
            <a:endParaRPr lang="es-ES" sz="1300" dirty="0">
              <a:solidFill>
                <a:schemeClr val="tx2">
                  <a:lumMod val="90000"/>
                </a:schemeClr>
              </a:solidFill>
            </a:endParaRPr>
          </a:p>
          <a:p>
            <a:pPr marL="342900" lvl="0" indent="-342900">
              <a:lnSpc>
                <a:spcPct val="90000"/>
              </a:lnSpc>
              <a:buSzPct val="100000"/>
              <a:buFont typeface="+mj-lt"/>
              <a:buAutoNum type="arabicPeriod"/>
            </a:pPr>
            <a:r>
              <a:rPr lang="es-ES" sz="1300" dirty="0">
                <a:solidFill>
                  <a:schemeClr val="tx2">
                    <a:lumMod val="90000"/>
                  </a:schemeClr>
                </a:solidFill>
              </a:rPr>
              <a:t>Modelos numéricos como herramienta y no como respuesta</a:t>
            </a:r>
          </a:p>
          <a:p>
            <a:pPr marL="342900" lvl="0" indent="-342900">
              <a:lnSpc>
                <a:spcPct val="90000"/>
              </a:lnSpc>
              <a:buSzPct val="100000"/>
              <a:buFont typeface="+mj-lt"/>
              <a:buAutoNum type="arabicPeriod"/>
            </a:pPr>
            <a:endParaRPr lang="es-ES" sz="1300" dirty="0">
              <a:solidFill>
                <a:schemeClr val="tx2">
                  <a:lumMod val="90000"/>
                </a:schemeClr>
              </a:solidFill>
            </a:endParaRPr>
          </a:p>
          <a:p>
            <a:pPr marL="342900" indent="-342900">
              <a:lnSpc>
                <a:spcPct val="90000"/>
              </a:lnSpc>
              <a:buSzPct val="100000"/>
              <a:buFont typeface="+mj-lt"/>
              <a:buAutoNum type="arabicPeriod"/>
            </a:pPr>
            <a:r>
              <a:rPr lang="es-MX" sz="1300" dirty="0">
                <a:solidFill>
                  <a:schemeClr val="tx2">
                    <a:lumMod val="90000"/>
                  </a:schemeClr>
                </a:solidFill>
              </a:rPr>
              <a:t>Un seguimiento robusto, PAT como herramienta de gestión</a:t>
            </a:r>
            <a:r>
              <a:rPr lang="es-MX" sz="1800" dirty="0">
                <a:solidFill>
                  <a:schemeClr val="tx2">
                    <a:lumMod val="90000"/>
                  </a:schemeClr>
                </a:solidFill>
              </a:rPr>
              <a:t>.</a:t>
            </a:r>
          </a:p>
          <a:p>
            <a:pPr marL="285750" lvl="0" indent="-285750">
              <a:lnSpc>
                <a:spcPct val="90000"/>
              </a:lnSpc>
              <a:buSzPts val="1100"/>
              <a:buFont typeface="Arial" panose="020B0604020202020204" pitchFamily="34" charset="0"/>
              <a:buChar char="•"/>
            </a:pPr>
            <a:endParaRPr lang="es-ES" sz="1800" dirty="0">
              <a:solidFill>
                <a:srgbClr val="25306B"/>
              </a:solidFill>
            </a:endParaRPr>
          </a:p>
          <a:p>
            <a:pPr marL="285750" lvl="0" indent="-285750">
              <a:lnSpc>
                <a:spcPct val="90000"/>
              </a:lnSpc>
              <a:buSzPts val="1100"/>
              <a:buFont typeface="Arial" panose="020B0604020202020204" pitchFamily="34" charset="0"/>
              <a:buChar char="•"/>
            </a:pPr>
            <a:endParaRPr lang="es-ES" sz="1800" dirty="0">
              <a:solidFill>
                <a:srgbClr val="25306B"/>
              </a:solidFill>
            </a:endParaRPr>
          </a:p>
          <a:p>
            <a:pPr marL="285750" lvl="0" indent="-285750">
              <a:lnSpc>
                <a:spcPct val="90000"/>
              </a:lnSpc>
              <a:buSzPts val="1100"/>
              <a:buFont typeface="Arial" panose="020B0604020202020204" pitchFamily="34" charset="0"/>
              <a:buChar char="•"/>
            </a:pPr>
            <a:endParaRPr lang="es-ES" sz="1800" dirty="0">
              <a:solidFill>
                <a:srgbClr val="25306B"/>
              </a:solidFill>
            </a:endParaRPr>
          </a:p>
        </p:txBody>
      </p:sp>
      <p:pic>
        <p:nvPicPr>
          <p:cNvPr id="5" name="Imagen 4">
            <a:extLst>
              <a:ext uri="{FF2B5EF4-FFF2-40B4-BE49-F238E27FC236}">
                <a16:creationId xmlns:a16="http://schemas.microsoft.com/office/drawing/2014/main" id="{D51B0B86-7918-42E1-886B-62ACE5D2C704}"/>
              </a:ext>
            </a:extLst>
          </p:cNvPr>
          <p:cNvPicPr>
            <a:picLocks noChangeAspect="1"/>
          </p:cNvPicPr>
          <p:nvPr/>
        </p:nvPicPr>
        <p:blipFill>
          <a:blip r:embed="rId4"/>
          <a:stretch>
            <a:fillRect/>
          </a:stretch>
        </p:blipFill>
        <p:spPr>
          <a:xfrm>
            <a:off x="5035635" y="920539"/>
            <a:ext cx="3986800" cy="2199714"/>
          </a:xfrm>
          <a:prstGeom prst="rect">
            <a:avLst/>
          </a:prstGeom>
        </p:spPr>
      </p:pic>
      <p:sp>
        <p:nvSpPr>
          <p:cNvPr id="6" name="Google Shape;119;p27">
            <a:extLst>
              <a:ext uri="{FF2B5EF4-FFF2-40B4-BE49-F238E27FC236}">
                <a16:creationId xmlns:a16="http://schemas.microsoft.com/office/drawing/2014/main" id="{DE8479C5-65F1-4A68-866F-11E2F5483830}"/>
              </a:ext>
            </a:extLst>
          </p:cNvPr>
          <p:cNvSpPr txBox="1"/>
          <p:nvPr/>
        </p:nvSpPr>
        <p:spPr>
          <a:xfrm>
            <a:off x="398206" y="777292"/>
            <a:ext cx="4637429" cy="660676"/>
          </a:xfrm>
          <a:prstGeom prst="rect">
            <a:avLst/>
          </a:prstGeom>
          <a:noFill/>
          <a:ln>
            <a:noFill/>
          </a:ln>
        </p:spPr>
        <p:txBody>
          <a:bodyPr spcFirstLastPara="1" wrap="square" lIns="68575" tIns="34275" rIns="68575" bIns="34275" anchor="t" anchorCtr="0">
            <a:normAutofit fontScale="85000" lnSpcReduction="10000"/>
          </a:bodyPr>
          <a:lstStyle/>
          <a:p>
            <a:pPr lvl="0">
              <a:lnSpc>
                <a:spcPct val="90000"/>
              </a:lnSpc>
              <a:buSzPts val="2100"/>
            </a:pPr>
            <a:r>
              <a:rPr lang="es-MX" sz="2100" b="1" dirty="0">
                <a:solidFill>
                  <a:srgbClr val="25306B"/>
                </a:solidFill>
                <a:latin typeface="Verdana"/>
                <a:ea typeface="Verdana"/>
                <a:cs typeface="Verdana"/>
                <a:sym typeface="Verdana"/>
              </a:rPr>
              <a:t>Poco tiempo y mucho que revisar</a:t>
            </a:r>
          </a:p>
          <a:p>
            <a:pPr lvl="0">
              <a:lnSpc>
                <a:spcPct val="90000"/>
              </a:lnSpc>
              <a:buSzPts val="2100"/>
            </a:pPr>
            <a:r>
              <a:rPr lang="es-MX" sz="2100" b="1" dirty="0">
                <a:solidFill>
                  <a:srgbClr val="25306B"/>
                </a:solidFill>
                <a:latin typeface="Verdana"/>
                <a:ea typeface="Verdana"/>
                <a:cs typeface="Verdana"/>
                <a:sym typeface="Verdana"/>
              </a:rPr>
              <a:t>¿Como lo realizamos?</a:t>
            </a:r>
          </a:p>
        </p:txBody>
      </p:sp>
      <p:sp>
        <p:nvSpPr>
          <p:cNvPr id="8" name="Google Shape;119;p27">
            <a:extLst>
              <a:ext uri="{FF2B5EF4-FFF2-40B4-BE49-F238E27FC236}">
                <a16:creationId xmlns:a16="http://schemas.microsoft.com/office/drawing/2014/main" id="{3C7A16BD-4922-4883-9797-750D6DC5008B}"/>
              </a:ext>
            </a:extLst>
          </p:cNvPr>
          <p:cNvSpPr txBox="1"/>
          <p:nvPr/>
        </p:nvSpPr>
        <p:spPr>
          <a:xfrm>
            <a:off x="4710320" y="3562285"/>
            <a:ext cx="4312115" cy="660676"/>
          </a:xfrm>
          <a:prstGeom prst="rect">
            <a:avLst/>
          </a:prstGeom>
          <a:noFill/>
          <a:ln>
            <a:noFill/>
          </a:ln>
        </p:spPr>
        <p:txBody>
          <a:bodyPr spcFirstLastPara="1" wrap="square" lIns="68575" tIns="34275" rIns="68575" bIns="34275" anchor="t" anchorCtr="0">
            <a:normAutofit fontScale="85000" lnSpcReduction="20000"/>
          </a:bodyPr>
          <a:lstStyle/>
          <a:p>
            <a:pPr lvl="0">
              <a:lnSpc>
                <a:spcPct val="90000"/>
              </a:lnSpc>
              <a:buSzPts val="2100"/>
            </a:pPr>
            <a:r>
              <a:rPr lang="es-MX" sz="2100" b="1" dirty="0">
                <a:solidFill>
                  <a:srgbClr val="25306B"/>
                </a:solidFill>
                <a:latin typeface="Verdana"/>
                <a:ea typeface="Verdana"/>
                <a:cs typeface="Verdana"/>
                <a:sym typeface="Verdana"/>
              </a:rPr>
              <a:t>Muchos anexos, varios consultores y coherencia entre documentos.</a:t>
            </a:r>
          </a:p>
        </p:txBody>
      </p:sp>
    </p:spTree>
    <p:extLst>
      <p:ext uri="{BB962C8B-B14F-4D97-AF65-F5344CB8AC3E}">
        <p14:creationId xmlns:p14="http://schemas.microsoft.com/office/powerpoint/2010/main" val="37400236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Shape 115"/>
        <p:cNvGrpSpPr/>
        <p:nvPr/>
      </p:nvGrpSpPr>
      <p:grpSpPr>
        <a:xfrm>
          <a:off x="0" y="0"/>
          <a:ext cx="0" cy="0"/>
          <a:chOff x="0" y="0"/>
          <a:chExt cx="0" cy="0"/>
        </a:xfrm>
      </p:grpSpPr>
      <p:sp>
        <p:nvSpPr>
          <p:cNvPr id="119" name="Google Shape;119;p27"/>
          <p:cNvSpPr txBox="1"/>
          <p:nvPr/>
        </p:nvSpPr>
        <p:spPr>
          <a:xfrm>
            <a:off x="628657" y="983769"/>
            <a:ext cx="3825356" cy="570235"/>
          </a:xfrm>
          <a:prstGeom prst="rect">
            <a:avLst/>
          </a:prstGeom>
          <a:noFill/>
          <a:ln>
            <a:noFill/>
          </a:ln>
        </p:spPr>
        <p:txBody>
          <a:bodyPr spcFirstLastPara="1" wrap="square" lIns="68575" tIns="34275" rIns="68575" bIns="34275" anchor="t" anchorCtr="0">
            <a:normAutofit fontScale="70000" lnSpcReduction="20000"/>
          </a:bodyPr>
          <a:lstStyle/>
          <a:p>
            <a:pPr lvl="0">
              <a:lnSpc>
                <a:spcPct val="90000"/>
              </a:lnSpc>
              <a:buSzPts val="2100"/>
            </a:pPr>
            <a:r>
              <a:rPr lang="es-MX" sz="2100" b="1" dirty="0">
                <a:solidFill>
                  <a:srgbClr val="25306B"/>
                </a:solidFill>
                <a:latin typeface="Verdana"/>
                <a:ea typeface="Verdana"/>
                <a:cs typeface="Verdana"/>
                <a:sym typeface="Verdana"/>
              </a:rPr>
              <a:t>Poco tiempo y mucho que revisar</a:t>
            </a:r>
          </a:p>
          <a:p>
            <a:pPr lvl="0">
              <a:lnSpc>
                <a:spcPct val="90000"/>
              </a:lnSpc>
              <a:buSzPts val="2100"/>
            </a:pPr>
            <a:r>
              <a:rPr lang="es-MX" sz="2100" b="1" dirty="0">
                <a:solidFill>
                  <a:srgbClr val="25306B"/>
                </a:solidFill>
                <a:latin typeface="Verdana"/>
                <a:ea typeface="Verdana"/>
                <a:cs typeface="Verdana"/>
                <a:sym typeface="Verdana"/>
              </a:rPr>
              <a:t>¿Como lo realizamos?</a:t>
            </a:r>
          </a:p>
        </p:txBody>
      </p:sp>
      <p:sp>
        <p:nvSpPr>
          <p:cNvPr id="9" name="Google Shape;103;p25">
            <a:extLst>
              <a:ext uri="{FF2B5EF4-FFF2-40B4-BE49-F238E27FC236}">
                <a16:creationId xmlns:a16="http://schemas.microsoft.com/office/drawing/2014/main" id="{828144C3-4661-4C89-81B5-51680F7196A4}"/>
              </a:ext>
            </a:extLst>
          </p:cNvPr>
          <p:cNvSpPr txBox="1"/>
          <p:nvPr/>
        </p:nvSpPr>
        <p:spPr>
          <a:xfrm>
            <a:off x="628658" y="1554005"/>
            <a:ext cx="3912119" cy="3080441"/>
          </a:xfrm>
          <a:prstGeom prst="rect">
            <a:avLst/>
          </a:prstGeom>
          <a:noFill/>
          <a:ln w="9525" cap="flat" cmpd="sng">
            <a:noFill/>
            <a:prstDash val="solid"/>
            <a:round/>
            <a:headEnd type="none" w="sm" len="sm"/>
            <a:tailEnd type="none" w="sm" len="sm"/>
          </a:ln>
        </p:spPr>
        <p:txBody>
          <a:bodyPr spcFirstLastPara="1" wrap="square" lIns="68575" tIns="34275" rIns="68575" bIns="34275" anchor="t" anchorCtr="0">
            <a:normAutofit/>
          </a:bodyPr>
          <a:lstStyle/>
          <a:p>
            <a:pPr marL="342900" lvl="0" indent="-342900">
              <a:lnSpc>
                <a:spcPct val="90000"/>
              </a:lnSpc>
              <a:buSzPct val="100000"/>
              <a:buFont typeface="+mj-lt"/>
              <a:buAutoNum type="arabicPeriod"/>
            </a:pPr>
            <a:r>
              <a:rPr lang="es-ES" sz="1300" dirty="0">
                <a:solidFill>
                  <a:schemeClr val="tx2">
                    <a:lumMod val="90000"/>
                  </a:schemeClr>
                </a:solidFill>
              </a:rPr>
              <a:t>Conocer y aplicar lineamientos</a:t>
            </a:r>
          </a:p>
          <a:p>
            <a:pPr marL="342900" lvl="0" indent="-342900">
              <a:lnSpc>
                <a:spcPct val="90000"/>
              </a:lnSpc>
              <a:buSzPct val="100000"/>
              <a:buFont typeface="+mj-lt"/>
              <a:buAutoNum type="arabicPeriod"/>
            </a:pPr>
            <a:endParaRPr lang="es-ES" sz="1300" dirty="0">
              <a:solidFill>
                <a:schemeClr val="tx2">
                  <a:lumMod val="90000"/>
                </a:schemeClr>
              </a:solidFill>
            </a:endParaRPr>
          </a:p>
          <a:p>
            <a:pPr marL="342900" indent="-342900">
              <a:lnSpc>
                <a:spcPct val="90000"/>
              </a:lnSpc>
              <a:buSzPct val="100000"/>
              <a:buFont typeface="+mj-lt"/>
              <a:buAutoNum type="arabicPeriod"/>
            </a:pPr>
            <a:r>
              <a:rPr lang="es-ES" sz="1300" dirty="0">
                <a:solidFill>
                  <a:srgbClr val="25306B"/>
                </a:solidFill>
              </a:rPr>
              <a:t>Considerar la mirada del evaluador</a:t>
            </a:r>
            <a:endParaRPr lang="es-ES" sz="1300" dirty="0"/>
          </a:p>
          <a:p>
            <a:pPr marL="342900" indent="-342900">
              <a:lnSpc>
                <a:spcPct val="90000"/>
              </a:lnSpc>
              <a:buSzPct val="100000"/>
              <a:buFont typeface="+mj-lt"/>
              <a:buAutoNum type="arabicPeriod"/>
            </a:pPr>
            <a:endParaRPr lang="es-ES" sz="1300" dirty="0">
              <a:solidFill>
                <a:schemeClr val="tx2">
                  <a:lumMod val="90000"/>
                </a:schemeClr>
              </a:solidFill>
            </a:endParaRPr>
          </a:p>
          <a:p>
            <a:pPr marL="342900" indent="-342900">
              <a:lnSpc>
                <a:spcPct val="90000"/>
              </a:lnSpc>
              <a:buSzPct val="100000"/>
              <a:buFont typeface="+mj-lt"/>
              <a:buAutoNum type="arabicPeriod"/>
            </a:pPr>
            <a:r>
              <a:rPr lang="es-ES" sz="1300" dirty="0">
                <a:solidFill>
                  <a:schemeClr val="tx2">
                    <a:lumMod val="90000"/>
                  </a:schemeClr>
                </a:solidFill>
              </a:rPr>
              <a:t>Gestionar la incertidumbre y verificar consistencia</a:t>
            </a:r>
          </a:p>
          <a:p>
            <a:pPr marL="342900" lvl="0" indent="-342900">
              <a:lnSpc>
                <a:spcPct val="90000"/>
              </a:lnSpc>
              <a:buSzPct val="100000"/>
              <a:buFont typeface="+mj-lt"/>
              <a:buAutoNum type="arabicPeriod"/>
            </a:pPr>
            <a:endParaRPr lang="es-ES" sz="1300" dirty="0">
              <a:solidFill>
                <a:schemeClr val="tx2">
                  <a:lumMod val="90000"/>
                </a:schemeClr>
              </a:solidFill>
            </a:endParaRPr>
          </a:p>
          <a:p>
            <a:pPr marL="342900" lvl="0" indent="-342900">
              <a:lnSpc>
                <a:spcPct val="90000"/>
              </a:lnSpc>
              <a:buSzPct val="100000"/>
              <a:buFont typeface="+mj-lt"/>
              <a:buAutoNum type="arabicPeriod"/>
            </a:pPr>
            <a:r>
              <a:rPr lang="es-ES" sz="1300" dirty="0">
                <a:solidFill>
                  <a:schemeClr val="tx2">
                    <a:lumMod val="90000"/>
                  </a:schemeClr>
                </a:solidFill>
              </a:rPr>
              <a:t>Modelos numéricos como herramienta y no como respuesta</a:t>
            </a:r>
          </a:p>
          <a:p>
            <a:pPr marL="342900" lvl="0" indent="-342900">
              <a:lnSpc>
                <a:spcPct val="90000"/>
              </a:lnSpc>
              <a:buSzPct val="100000"/>
              <a:buFont typeface="+mj-lt"/>
              <a:buAutoNum type="arabicPeriod"/>
            </a:pPr>
            <a:endParaRPr lang="es-ES" sz="1300" dirty="0">
              <a:solidFill>
                <a:schemeClr val="tx2">
                  <a:lumMod val="90000"/>
                </a:schemeClr>
              </a:solidFill>
            </a:endParaRPr>
          </a:p>
          <a:p>
            <a:pPr marL="342900" indent="-342900">
              <a:lnSpc>
                <a:spcPct val="90000"/>
              </a:lnSpc>
              <a:buSzPct val="100000"/>
              <a:buFont typeface="+mj-lt"/>
              <a:buAutoNum type="arabicPeriod"/>
            </a:pPr>
            <a:r>
              <a:rPr lang="es-MX" sz="1300" dirty="0">
                <a:solidFill>
                  <a:schemeClr val="tx2">
                    <a:lumMod val="90000"/>
                  </a:schemeClr>
                </a:solidFill>
              </a:rPr>
              <a:t>Un seguimiento robusto, PAT como herramienta de gestión.</a:t>
            </a:r>
          </a:p>
          <a:p>
            <a:pPr marL="285750" lvl="0" indent="-285750">
              <a:lnSpc>
                <a:spcPct val="90000"/>
              </a:lnSpc>
              <a:buSzPts val="1100"/>
              <a:buFont typeface="Arial" panose="020B0604020202020204" pitchFamily="34" charset="0"/>
              <a:buChar char="•"/>
            </a:pPr>
            <a:endParaRPr lang="es-ES" sz="1800" dirty="0">
              <a:solidFill>
                <a:srgbClr val="25306B"/>
              </a:solidFill>
            </a:endParaRPr>
          </a:p>
          <a:p>
            <a:pPr marL="285750" lvl="0" indent="-285750">
              <a:lnSpc>
                <a:spcPct val="90000"/>
              </a:lnSpc>
              <a:buSzPts val="1100"/>
              <a:buFont typeface="Arial" panose="020B0604020202020204" pitchFamily="34" charset="0"/>
              <a:buChar char="•"/>
            </a:pPr>
            <a:endParaRPr lang="es-ES" sz="1800" dirty="0">
              <a:solidFill>
                <a:srgbClr val="25306B"/>
              </a:solidFill>
            </a:endParaRPr>
          </a:p>
          <a:p>
            <a:pPr marL="285750" lvl="0" indent="-285750">
              <a:lnSpc>
                <a:spcPct val="90000"/>
              </a:lnSpc>
              <a:buSzPts val="1100"/>
              <a:buFont typeface="Arial" panose="020B0604020202020204" pitchFamily="34" charset="0"/>
              <a:buChar char="•"/>
            </a:pPr>
            <a:endParaRPr lang="es-ES" sz="1800" dirty="0">
              <a:solidFill>
                <a:srgbClr val="25306B"/>
              </a:solidFill>
            </a:endParaRPr>
          </a:p>
        </p:txBody>
      </p:sp>
      <p:sp>
        <p:nvSpPr>
          <p:cNvPr id="4" name="Rectángulo 3">
            <a:extLst>
              <a:ext uri="{FF2B5EF4-FFF2-40B4-BE49-F238E27FC236}">
                <a16:creationId xmlns:a16="http://schemas.microsoft.com/office/drawing/2014/main" id="{8313345D-EB96-47CD-AFA5-FB0111A20501}"/>
              </a:ext>
            </a:extLst>
          </p:cNvPr>
          <p:cNvSpPr/>
          <p:nvPr/>
        </p:nvSpPr>
        <p:spPr>
          <a:xfrm>
            <a:off x="4540777" y="983769"/>
            <a:ext cx="4491711" cy="2585323"/>
          </a:xfrm>
          <a:prstGeom prst="rect">
            <a:avLst/>
          </a:prstGeom>
          <a:ln>
            <a:solidFill>
              <a:srgbClr val="002060"/>
            </a:solidFill>
          </a:ln>
        </p:spPr>
        <p:txBody>
          <a:bodyPr wrap="square" lIns="91440" tIns="45720" rIns="91440" bIns="45720" anchor="t">
            <a:spAutoFit/>
          </a:bodyPr>
          <a:lstStyle/>
          <a:p>
            <a:pPr lvl="0">
              <a:lnSpc>
                <a:spcPct val="90000"/>
              </a:lnSpc>
              <a:buSzPct val="100000"/>
            </a:pPr>
            <a:r>
              <a:rPr lang="es-ES" sz="1200" dirty="0">
                <a:solidFill>
                  <a:srgbClr val="25306B"/>
                </a:solidFill>
              </a:rPr>
              <a:t>Antes de ingresar el proyecto, analizar si la DIA/EIA responden a lo siguiente:</a:t>
            </a:r>
          </a:p>
          <a:p>
            <a:pPr lvl="0">
              <a:lnSpc>
                <a:spcPct val="90000"/>
              </a:lnSpc>
              <a:buSzPct val="100000"/>
            </a:pPr>
            <a:endParaRPr lang="es-ES" sz="1200" dirty="0">
              <a:solidFill>
                <a:srgbClr val="25306B"/>
              </a:solidFill>
            </a:endParaRPr>
          </a:p>
          <a:p>
            <a:pPr marL="285750" lvl="0" indent="-285750">
              <a:lnSpc>
                <a:spcPct val="90000"/>
              </a:lnSpc>
              <a:buSzPct val="100000"/>
              <a:buFont typeface="Arial" panose="020B0604020202020204" pitchFamily="34" charset="0"/>
              <a:buChar char="•"/>
            </a:pPr>
            <a:r>
              <a:rPr lang="es-ES" sz="1200" dirty="0">
                <a:solidFill>
                  <a:srgbClr val="25306B"/>
                </a:solidFill>
              </a:rPr>
              <a:t>¿Qué partes y acciones del proyecto interactúan con las aguas superficiales o subterráneas? </a:t>
            </a:r>
          </a:p>
          <a:p>
            <a:pPr marL="285750" lvl="0" indent="-285750">
              <a:lnSpc>
                <a:spcPct val="90000"/>
              </a:lnSpc>
              <a:buSzPct val="100000"/>
              <a:buFont typeface="Arial" panose="020B0604020202020204" pitchFamily="34" charset="0"/>
              <a:buChar char="•"/>
            </a:pPr>
            <a:endParaRPr lang="es-ES" sz="1200" dirty="0">
              <a:solidFill>
                <a:srgbClr val="25306B"/>
              </a:solidFill>
            </a:endParaRPr>
          </a:p>
          <a:p>
            <a:pPr marL="285750" lvl="0" indent="-285750">
              <a:lnSpc>
                <a:spcPct val="90000"/>
              </a:lnSpc>
              <a:buSzPct val="100000"/>
              <a:buFont typeface="Arial" panose="020B0604020202020204" pitchFamily="34" charset="0"/>
              <a:buChar char="•"/>
            </a:pPr>
            <a:r>
              <a:rPr lang="es-ES" sz="1200" dirty="0">
                <a:solidFill>
                  <a:srgbClr val="25306B"/>
                </a:solidFill>
              </a:rPr>
              <a:t>¿Cómo se abastecerá de agua el proyecto?</a:t>
            </a:r>
          </a:p>
          <a:p>
            <a:pPr marL="285750" lvl="0" indent="-285750">
              <a:lnSpc>
                <a:spcPct val="90000"/>
              </a:lnSpc>
              <a:buSzPct val="100000"/>
              <a:buFont typeface="Arial" panose="020B0604020202020204" pitchFamily="34" charset="0"/>
              <a:buChar char="•"/>
            </a:pPr>
            <a:endParaRPr lang="es-ES" sz="1200" dirty="0">
              <a:solidFill>
                <a:srgbClr val="25306B"/>
              </a:solidFill>
            </a:endParaRPr>
          </a:p>
          <a:p>
            <a:pPr marL="285750" lvl="0" indent="-285750">
              <a:lnSpc>
                <a:spcPct val="90000"/>
              </a:lnSpc>
              <a:buSzPct val="100000"/>
              <a:buFont typeface="Arial" panose="020B0604020202020204" pitchFamily="34" charset="0"/>
              <a:buChar char="•"/>
            </a:pPr>
            <a:r>
              <a:rPr lang="es-ES" sz="1200" dirty="0">
                <a:solidFill>
                  <a:srgbClr val="25306B"/>
                </a:solidFill>
              </a:rPr>
              <a:t>¿Puede afectarse la cantidad o calidad de las aguas?</a:t>
            </a:r>
          </a:p>
          <a:p>
            <a:pPr marL="285750" lvl="0" indent="-285750">
              <a:lnSpc>
                <a:spcPct val="90000"/>
              </a:lnSpc>
              <a:buSzPct val="100000"/>
              <a:buFont typeface="Arial" panose="020B0604020202020204" pitchFamily="34" charset="0"/>
              <a:buChar char="•"/>
            </a:pPr>
            <a:endParaRPr lang="es-ES" sz="1200" dirty="0">
              <a:solidFill>
                <a:srgbClr val="25306B"/>
              </a:solidFill>
            </a:endParaRPr>
          </a:p>
          <a:p>
            <a:pPr marL="285750" indent="-285750">
              <a:lnSpc>
                <a:spcPct val="90000"/>
              </a:lnSpc>
              <a:buSzPct val="100000"/>
              <a:buFont typeface="Arial" panose="020B0604020202020204" pitchFamily="34" charset="0"/>
              <a:buChar char="•"/>
            </a:pPr>
            <a:r>
              <a:rPr lang="es-ES" sz="1200" dirty="0">
                <a:solidFill>
                  <a:srgbClr val="25306B"/>
                </a:solidFill>
              </a:rPr>
              <a:t>¿Pueden afectarse terceros (usuarios de DAA) y/o objetos de protección ambiental?</a:t>
            </a:r>
          </a:p>
          <a:p>
            <a:pPr marL="285750" lvl="0" indent="-285750">
              <a:lnSpc>
                <a:spcPct val="90000"/>
              </a:lnSpc>
              <a:buSzPct val="100000"/>
              <a:buFont typeface="Arial" panose="020B0604020202020204" pitchFamily="34" charset="0"/>
              <a:buChar char="•"/>
            </a:pPr>
            <a:endParaRPr lang="es-ES" sz="1200" dirty="0">
              <a:solidFill>
                <a:srgbClr val="25306B"/>
              </a:solidFill>
            </a:endParaRPr>
          </a:p>
          <a:p>
            <a:pPr marL="285750" lvl="0" indent="-285750">
              <a:lnSpc>
                <a:spcPct val="90000"/>
              </a:lnSpc>
              <a:buSzPct val="100000"/>
              <a:buFont typeface="Arial" panose="020B0604020202020204" pitchFamily="34" charset="0"/>
              <a:buChar char="•"/>
            </a:pPr>
            <a:r>
              <a:rPr lang="es-ES" sz="1200" dirty="0">
                <a:solidFill>
                  <a:srgbClr val="25306B"/>
                </a:solidFill>
              </a:rPr>
              <a:t>¿Son los impactos significativos y las medidas propuestas claras y adecuadas?</a:t>
            </a:r>
          </a:p>
        </p:txBody>
      </p:sp>
      <p:sp>
        <p:nvSpPr>
          <p:cNvPr id="3" name="Rectángulo 2">
            <a:extLst>
              <a:ext uri="{FF2B5EF4-FFF2-40B4-BE49-F238E27FC236}">
                <a16:creationId xmlns:a16="http://schemas.microsoft.com/office/drawing/2014/main" id="{9078F183-797D-4C9E-AFD8-BCB314281806}"/>
              </a:ext>
            </a:extLst>
          </p:cNvPr>
          <p:cNvSpPr/>
          <p:nvPr/>
        </p:nvSpPr>
        <p:spPr>
          <a:xfrm>
            <a:off x="4777183" y="3746598"/>
            <a:ext cx="4018898" cy="692497"/>
          </a:xfrm>
          <a:prstGeom prst="rect">
            <a:avLst/>
          </a:prstGeom>
          <a:ln w="38100">
            <a:solidFill>
              <a:srgbClr val="00B050"/>
            </a:solidFill>
          </a:ln>
        </p:spPr>
        <p:txBody>
          <a:bodyPr wrap="square">
            <a:spAutoFit/>
          </a:bodyPr>
          <a:lstStyle/>
          <a:p>
            <a:pPr algn="ctr"/>
            <a:r>
              <a:rPr lang="es-ES" sz="1300" dirty="0"/>
              <a:t>Mientras más fácil sea para la autoridad responder estas preguntas con la información presentada, más eficiente será la evaluación</a:t>
            </a:r>
            <a:endParaRPr lang="es-CL" sz="1300" dirty="0"/>
          </a:p>
        </p:txBody>
      </p:sp>
    </p:spTree>
    <p:extLst>
      <p:ext uri="{BB962C8B-B14F-4D97-AF65-F5344CB8AC3E}">
        <p14:creationId xmlns:p14="http://schemas.microsoft.com/office/powerpoint/2010/main" val="3970196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Shape 115"/>
        <p:cNvGrpSpPr/>
        <p:nvPr/>
      </p:nvGrpSpPr>
      <p:grpSpPr>
        <a:xfrm>
          <a:off x="0" y="0"/>
          <a:ext cx="0" cy="0"/>
          <a:chOff x="0" y="0"/>
          <a:chExt cx="0" cy="0"/>
        </a:xfrm>
      </p:grpSpPr>
      <p:sp>
        <p:nvSpPr>
          <p:cNvPr id="119" name="Google Shape;119;p27"/>
          <p:cNvSpPr txBox="1"/>
          <p:nvPr/>
        </p:nvSpPr>
        <p:spPr>
          <a:xfrm>
            <a:off x="628657" y="983769"/>
            <a:ext cx="4201440" cy="570235"/>
          </a:xfrm>
          <a:prstGeom prst="rect">
            <a:avLst/>
          </a:prstGeom>
          <a:noFill/>
          <a:ln>
            <a:noFill/>
          </a:ln>
        </p:spPr>
        <p:txBody>
          <a:bodyPr spcFirstLastPara="1" wrap="square" lIns="68575" tIns="34275" rIns="68575" bIns="34275" anchor="t" anchorCtr="0">
            <a:normAutofit fontScale="77500" lnSpcReduction="20000"/>
          </a:bodyPr>
          <a:lstStyle/>
          <a:p>
            <a:pPr lvl="0">
              <a:lnSpc>
                <a:spcPct val="90000"/>
              </a:lnSpc>
              <a:buSzPts val="2100"/>
            </a:pPr>
            <a:r>
              <a:rPr lang="es-MX" sz="2100" b="1" dirty="0">
                <a:solidFill>
                  <a:srgbClr val="25306B"/>
                </a:solidFill>
                <a:latin typeface="Verdana"/>
                <a:ea typeface="Verdana"/>
                <a:cs typeface="Verdana"/>
                <a:sym typeface="Verdana"/>
              </a:rPr>
              <a:t>Poco tiempo y mucho que revisar</a:t>
            </a:r>
          </a:p>
          <a:p>
            <a:pPr lvl="0">
              <a:lnSpc>
                <a:spcPct val="90000"/>
              </a:lnSpc>
              <a:buSzPts val="2100"/>
            </a:pPr>
            <a:r>
              <a:rPr lang="es-MX" sz="2100" b="1" dirty="0">
                <a:solidFill>
                  <a:srgbClr val="25306B"/>
                </a:solidFill>
                <a:latin typeface="Verdana"/>
                <a:ea typeface="Verdana"/>
                <a:cs typeface="Verdana"/>
                <a:sym typeface="Verdana"/>
              </a:rPr>
              <a:t>¿Como lo realizamos?</a:t>
            </a:r>
          </a:p>
        </p:txBody>
      </p:sp>
      <p:sp>
        <p:nvSpPr>
          <p:cNvPr id="9" name="Google Shape;103;p25">
            <a:extLst>
              <a:ext uri="{FF2B5EF4-FFF2-40B4-BE49-F238E27FC236}">
                <a16:creationId xmlns:a16="http://schemas.microsoft.com/office/drawing/2014/main" id="{828144C3-4661-4C89-81B5-51680F7196A4}"/>
              </a:ext>
            </a:extLst>
          </p:cNvPr>
          <p:cNvSpPr txBox="1"/>
          <p:nvPr/>
        </p:nvSpPr>
        <p:spPr>
          <a:xfrm>
            <a:off x="628658" y="1554005"/>
            <a:ext cx="3912119" cy="3080441"/>
          </a:xfrm>
          <a:prstGeom prst="rect">
            <a:avLst/>
          </a:prstGeom>
          <a:noFill/>
          <a:ln w="9525" cap="flat" cmpd="sng">
            <a:noFill/>
            <a:prstDash val="solid"/>
            <a:round/>
            <a:headEnd type="none" w="sm" len="sm"/>
            <a:tailEnd type="none" w="sm" len="sm"/>
          </a:ln>
        </p:spPr>
        <p:txBody>
          <a:bodyPr spcFirstLastPara="1" wrap="square" lIns="68575" tIns="34275" rIns="68575" bIns="34275" anchor="t" anchorCtr="0">
            <a:normAutofit/>
          </a:bodyPr>
          <a:lstStyle/>
          <a:p>
            <a:pPr marL="342900" indent="-342900">
              <a:lnSpc>
                <a:spcPct val="90000"/>
              </a:lnSpc>
              <a:buSzPct val="100000"/>
              <a:buFont typeface="+mj-lt"/>
              <a:buAutoNum type="arabicPeriod"/>
            </a:pPr>
            <a:r>
              <a:rPr lang="es-ES" sz="1300" dirty="0">
                <a:solidFill>
                  <a:schemeClr val="tx2">
                    <a:lumMod val="90000"/>
                  </a:schemeClr>
                </a:solidFill>
              </a:rPr>
              <a:t>Conocer y aplicar lineamientos</a:t>
            </a:r>
          </a:p>
          <a:p>
            <a:pPr marL="342900" lvl="0" indent="-342900">
              <a:lnSpc>
                <a:spcPct val="90000"/>
              </a:lnSpc>
              <a:buSzPct val="100000"/>
              <a:buFont typeface="+mj-lt"/>
              <a:buAutoNum type="arabicPeriod"/>
            </a:pPr>
            <a:endParaRPr lang="es-ES" sz="1300" dirty="0">
              <a:solidFill>
                <a:schemeClr val="tx2">
                  <a:lumMod val="90000"/>
                </a:schemeClr>
              </a:solidFill>
            </a:endParaRPr>
          </a:p>
          <a:p>
            <a:pPr marL="342900" lvl="0" indent="-342900">
              <a:lnSpc>
                <a:spcPct val="90000"/>
              </a:lnSpc>
              <a:buSzPct val="100000"/>
              <a:buFont typeface="+mj-lt"/>
              <a:buAutoNum type="arabicPeriod"/>
            </a:pPr>
            <a:r>
              <a:rPr lang="es-ES" sz="1300" dirty="0">
                <a:solidFill>
                  <a:schemeClr val="tx2">
                    <a:lumMod val="90000"/>
                  </a:schemeClr>
                </a:solidFill>
              </a:rPr>
              <a:t>Considerar la mirada del evaluador</a:t>
            </a:r>
          </a:p>
          <a:p>
            <a:pPr marL="342900" lvl="0" indent="-342900">
              <a:lnSpc>
                <a:spcPct val="90000"/>
              </a:lnSpc>
              <a:buSzPct val="100000"/>
              <a:buFont typeface="+mj-lt"/>
              <a:buAutoNum type="arabicPeriod"/>
            </a:pPr>
            <a:endParaRPr lang="es-ES" sz="1300" dirty="0">
              <a:solidFill>
                <a:srgbClr val="25306B"/>
              </a:solidFill>
            </a:endParaRPr>
          </a:p>
          <a:p>
            <a:pPr marL="342900" indent="-342900">
              <a:lnSpc>
                <a:spcPct val="90000"/>
              </a:lnSpc>
              <a:buSzPct val="100000"/>
              <a:buFont typeface="+mj-lt"/>
              <a:buAutoNum type="arabicPeriod"/>
            </a:pPr>
            <a:r>
              <a:rPr lang="es-ES" sz="1300" dirty="0">
                <a:solidFill>
                  <a:srgbClr val="25306B"/>
                </a:solidFill>
              </a:rPr>
              <a:t>Gestionar la incertidumbre y verificar consistencia</a:t>
            </a:r>
          </a:p>
          <a:p>
            <a:pPr marL="342900" lvl="0" indent="-342900">
              <a:lnSpc>
                <a:spcPct val="90000"/>
              </a:lnSpc>
              <a:buSzPct val="100000"/>
              <a:buFont typeface="+mj-lt"/>
              <a:buAutoNum type="arabicPeriod"/>
            </a:pPr>
            <a:endParaRPr lang="es-ES" sz="1300" dirty="0">
              <a:solidFill>
                <a:srgbClr val="25306B"/>
              </a:solidFill>
            </a:endParaRPr>
          </a:p>
          <a:p>
            <a:pPr marL="342900" lvl="0" indent="-342900">
              <a:lnSpc>
                <a:spcPct val="90000"/>
              </a:lnSpc>
              <a:buSzPct val="100000"/>
              <a:buFont typeface="+mj-lt"/>
              <a:buAutoNum type="arabicPeriod"/>
            </a:pPr>
            <a:r>
              <a:rPr lang="es-ES" sz="1300" dirty="0">
                <a:solidFill>
                  <a:schemeClr val="tx2">
                    <a:lumMod val="90000"/>
                  </a:schemeClr>
                </a:solidFill>
              </a:rPr>
              <a:t>Modelos numéricos como herramienta y no como respuesta</a:t>
            </a:r>
          </a:p>
          <a:p>
            <a:pPr marL="342900" lvl="0" indent="-342900">
              <a:lnSpc>
                <a:spcPct val="90000"/>
              </a:lnSpc>
              <a:buSzPct val="100000"/>
              <a:buFont typeface="+mj-lt"/>
              <a:buAutoNum type="arabicPeriod"/>
            </a:pPr>
            <a:endParaRPr lang="es-ES" sz="1300" dirty="0">
              <a:solidFill>
                <a:schemeClr val="tx2">
                  <a:lumMod val="90000"/>
                </a:schemeClr>
              </a:solidFill>
            </a:endParaRPr>
          </a:p>
          <a:p>
            <a:pPr marL="342900" indent="-342900">
              <a:lnSpc>
                <a:spcPct val="90000"/>
              </a:lnSpc>
              <a:buSzPct val="100000"/>
              <a:buFont typeface="+mj-lt"/>
              <a:buAutoNum type="arabicPeriod"/>
            </a:pPr>
            <a:r>
              <a:rPr lang="es-MX" sz="1300" dirty="0">
                <a:solidFill>
                  <a:schemeClr val="tx2">
                    <a:lumMod val="90000"/>
                  </a:schemeClr>
                </a:solidFill>
              </a:rPr>
              <a:t>Un seguimiento robusto, PAT como herramienta de gestión.</a:t>
            </a:r>
          </a:p>
          <a:p>
            <a:pPr marL="285750" lvl="0" indent="-285750">
              <a:lnSpc>
                <a:spcPct val="90000"/>
              </a:lnSpc>
              <a:buSzPts val="1100"/>
              <a:buFont typeface="Arial" panose="020B0604020202020204" pitchFamily="34" charset="0"/>
              <a:buChar char="•"/>
            </a:pPr>
            <a:endParaRPr lang="es-ES" sz="1800" dirty="0">
              <a:solidFill>
                <a:srgbClr val="25306B"/>
              </a:solidFill>
            </a:endParaRPr>
          </a:p>
          <a:p>
            <a:pPr marL="285750" lvl="0" indent="-285750">
              <a:lnSpc>
                <a:spcPct val="90000"/>
              </a:lnSpc>
              <a:buSzPts val="1100"/>
              <a:buFont typeface="Arial" panose="020B0604020202020204" pitchFamily="34" charset="0"/>
              <a:buChar char="•"/>
            </a:pPr>
            <a:endParaRPr lang="es-ES" sz="1800" dirty="0">
              <a:solidFill>
                <a:srgbClr val="25306B"/>
              </a:solidFill>
            </a:endParaRPr>
          </a:p>
          <a:p>
            <a:pPr marL="285750" lvl="0" indent="-285750">
              <a:lnSpc>
                <a:spcPct val="90000"/>
              </a:lnSpc>
              <a:buSzPts val="1100"/>
              <a:buFont typeface="Arial" panose="020B0604020202020204" pitchFamily="34" charset="0"/>
              <a:buChar char="•"/>
            </a:pPr>
            <a:endParaRPr lang="es-ES" sz="1800" dirty="0">
              <a:solidFill>
                <a:srgbClr val="25306B"/>
              </a:solidFill>
            </a:endParaRPr>
          </a:p>
        </p:txBody>
      </p:sp>
      <p:sp>
        <p:nvSpPr>
          <p:cNvPr id="4" name="Rectángulo 3">
            <a:extLst>
              <a:ext uri="{FF2B5EF4-FFF2-40B4-BE49-F238E27FC236}">
                <a16:creationId xmlns:a16="http://schemas.microsoft.com/office/drawing/2014/main" id="{08FB3437-444E-4DC3-9CC6-FE47C2046E0E}"/>
              </a:ext>
            </a:extLst>
          </p:cNvPr>
          <p:cNvSpPr/>
          <p:nvPr/>
        </p:nvSpPr>
        <p:spPr>
          <a:xfrm>
            <a:off x="5018048" y="3212800"/>
            <a:ext cx="3724507" cy="1255728"/>
          </a:xfrm>
          <a:prstGeom prst="rect">
            <a:avLst/>
          </a:prstGeom>
          <a:ln>
            <a:solidFill>
              <a:srgbClr val="002060"/>
            </a:solidFill>
          </a:ln>
        </p:spPr>
        <p:txBody>
          <a:bodyPr wrap="square">
            <a:spAutoFit/>
          </a:bodyPr>
          <a:lstStyle/>
          <a:p>
            <a:pPr lvl="0">
              <a:lnSpc>
                <a:spcPct val="90000"/>
              </a:lnSpc>
              <a:buSzPct val="100000"/>
            </a:pPr>
            <a:r>
              <a:rPr lang="es-ES" sz="1200" dirty="0">
                <a:solidFill>
                  <a:srgbClr val="25306B"/>
                </a:solidFill>
              </a:rPr>
              <a:t>Con frecuencia la observación no surge porque exista información faltante, sino que porque no fue correctamente expuesta.</a:t>
            </a:r>
          </a:p>
          <a:p>
            <a:pPr lvl="0">
              <a:lnSpc>
                <a:spcPct val="90000"/>
              </a:lnSpc>
              <a:buSzPct val="100000"/>
            </a:pPr>
            <a:endParaRPr lang="es-ES" sz="1200" dirty="0">
              <a:solidFill>
                <a:srgbClr val="25306B"/>
              </a:solidFill>
            </a:endParaRPr>
          </a:p>
          <a:p>
            <a:pPr lvl="0">
              <a:lnSpc>
                <a:spcPct val="90000"/>
              </a:lnSpc>
              <a:buSzPct val="100000"/>
            </a:pPr>
            <a:r>
              <a:rPr lang="es-ES" sz="1200" dirty="0">
                <a:solidFill>
                  <a:srgbClr val="25306B"/>
                </a:solidFill>
              </a:rPr>
              <a:t>Muchas observaciones se generan por inconsistencias documentales más que por problemas técnicos.</a:t>
            </a:r>
          </a:p>
        </p:txBody>
      </p:sp>
      <p:sp>
        <p:nvSpPr>
          <p:cNvPr id="7" name="Rectángulo 6">
            <a:extLst>
              <a:ext uri="{FF2B5EF4-FFF2-40B4-BE49-F238E27FC236}">
                <a16:creationId xmlns:a16="http://schemas.microsoft.com/office/drawing/2014/main" id="{32D0F4BB-1494-42B5-AE81-9E97DBD58D26}"/>
              </a:ext>
            </a:extLst>
          </p:cNvPr>
          <p:cNvSpPr/>
          <p:nvPr/>
        </p:nvSpPr>
        <p:spPr>
          <a:xfrm>
            <a:off x="5171934" y="1924674"/>
            <a:ext cx="3416733" cy="1107996"/>
          </a:xfrm>
          <a:prstGeom prst="rect">
            <a:avLst/>
          </a:prstGeom>
          <a:solidFill>
            <a:schemeClr val="bg1"/>
          </a:solidFill>
          <a:ln w="38100">
            <a:solidFill>
              <a:srgbClr val="00B050"/>
            </a:solidFill>
          </a:ln>
        </p:spPr>
        <p:txBody>
          <a:bodyPr wrap="square">
            <a:spAutoFit/>
          </a:bodyPr>
          <a:lstStyle/>
          <a:p>
            <a:pPr marL="285750" indent="-285750">
              <a:buFont typeface="Arial" panose="020B0604020202020204" pitchFamily="34" charset="0"/>
              <a:buChar char="•"/>
            </a:pPr>
            <a:r>
              <a:rPr lang="es-ES" sz="1300" dirty="0"/>
              <a:t>Revisar la coherencia integral de la documentación antes del ingreso.</a:t>
            </a:r>
          </a:p>
          <a:p>
            <a:pPr marL="285750" indent="-285750">
              <a:buFont typeface="Arial" panose="020B0604020202020204" pitchFamily="34" charset="0"/>
              <a:buChar char="•"/>
            </a:pPr>
            <a:r>
              <a:rPr lang="es-ES" sz="1300" dirty="0"/>
              <a:t>Declaración explícita de las limitaciones de información.</a:t>
            </a:r>
          </a:p>
          <a:p>
            <a:pPr marL="285750" indent="-285750">
              <a:buFont typeface="Arial" panose="020B0604020202020204" pitchFamily="34" charset="0"/>
              <a:buChar char="•"/>
            </a:pPr>
            <a:r>
              <a:rPr lang="es-CL" sz="1300" dirty="0"/>
              <a:t>Identificar supuestos relevantes</a:t>
            </a:r>
            <a:r>
              <a:rPr lang="es-CL" dirty="0"/>
              <a:t>.</a:t>
            </a:r>
          </a:p>
        </p:txBody>
      </p:sp>
    </p:spTree>
    <p:extLst>
      <p:ext uri="{BB962C8B-B14F-4D97-AF65-F5344CB8AC3E}">
        <p14:creationId xmlns:p14="http://schemas.microsoft.com/office/powerpoint/2010/main" val="1790646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Shape 115"/>
        <p:cNvGrpSpPr/>
        <p:nvPr/>
      </p:nvGrpSpPr>
      <p:grpSpPr>
        <a:xfrm>
          <a:off x="0" y="0"/>
          <a:ext cx="0" cy="0"/>
          <a:chOff x="0" y="0"/>
          <a:chExt cx="0" cy="0"/>
        </a:xfrm>
      </p:grpSpPr>
      <p:sp>
        <p:nvSpPr>
          <p:cNvPr id="119" name="Google Shape;119;p27"/>
          <p:cNvSpPr txBox="1"/>
          <p:nvPr/>
        </p:nvSpPr>
        <p:spPr>
          <a:xfrm>
            <a:off x="495928" y="766814"/>
            <a:ext cx="4177577" cy="590931"/>
          </a:xfrm>
          <a:prstGeom prst="rect">
            <a:avLst/>
          </a:prstGeom>
          <a:noFill/>
          <a:ln>
            <a:noFill/>
          </a:ln>
        </p:spPr>
        <p:txBody>
          <a:bodyPr spcFirstLastPara="1" wrap="square" lIns="68575" tIns="34275" rIns="68575" bIns="34275" anchor="t" anchorCtr="0">
            <a:normAutofit fontScale="77500" lnSpcReduction="20000"/>
          </a:bodyPr>
          <a:lstStyle/>
          <a:p>
            <a:pPr lvl="0">
              <a:lnSpc>
                <a:spcPct val="90000"/>
              </a:lnSpc>
              <a:buSzPts val="2100"/>
            </a:pPr>
            <a:r>
              <a:rPr lang="es-MX" sz="2100" b="1" dirty="0">
                <a:solidFill>
                  <a:srgbClr val="25306B"/>
                </a:solidFill>
                <a:latin typeface="Verdana"/>
                <a:ea typeface="Verdana"/>
                <a:cs typeface="Verdana"/>
                <a:sym typeface="Verdana"/>
              </a:rPr>
              <a:t>Poco tiempo y mucho que revisar</a:t>
            </a:r>
          </a:p>
          <a:p>
            <a:pPr lvl="0">
              <a:lnSpc>
                <a:spcPct val="90000"/>
              </a:lnSpc>
              <a:buSzPts val="2100"/>
            </a:pPr>
            <a:r>
              <a:rPr lang="es-MX" sz="2100" b="1" dirty="0">
                <a:solidFill>
                  <a:srgbClr val="25306B"/>
                </a:solidFill>
                <a:latin typeface="Verdana"/>
                <a:ea typeface="Verdana"/>
                <a:cs typeface="Verdana"/>
                <a:sym typeface="Verdana"/>
              </a:rPr>
              <a:t>¿como lo realizamos?</a:t>
            </a:r>
          </a:p>
        </p:txBody>
      </p:sp>
      <p:sp>
        <p:nvSpPr>
          <p:cNvPr id="9" name="Google Shape;103;p25">
            <a:extLst>
              <a:ext uri="{FF2B5EF4-FFF2-40B4-BE49-F238E27FC236}">
                <a16:creationId xmlns:a16="http://schemas.microsoft.com/office/drawing/2014/main" id="{828144C3-4661-4C89-81B5-51680F7196A4}"/>
              </a:ext>
            </a:extLst>
          </p:cNvPr>
          <p:cNvSpPr txBox="1"/>
          <p:nvPr/>
        </p:nvSpPr>
        <p:spPr>
          <a:xfrm>
            <a:off x="628658" y="1554005"/>
            <a:ext cx="3912119" cy="3080441"/>
          </a:xfrm>
          <a:prstGeom prst="rect">
            <a:avLst/>
          </a:prstGeom>
          <a:noFill/>
          <a:ln w="9525" cap="flat" cmpd="sng">
            <a:noFill/>
            <a:prstDash val="solid"/>
            <a:round/>
            <a:headEnd type="none" w="sm" len="sm"/>
            <a:tailEnd type="none" w="sm" len="sm"/>
          </a:ln>
        </p:spPr>
        <p:txBody>
          <a:bodyPr spcFirstLastPara="1" wrap="square" lIns="68575" tIns="34275" rIns="68575" bIns="34275" anchor="t" anchorCtr="0">
            <a:normAutofit/>
          </a:bodyPr>
          <a:lstStyle/>
          <a:p>
            <a:pPr marL="342900" indent="-342900">
              <a:lnSpc>
                <a:spcPct val="90000"/>
              </a:lnSpc>
              <a:buSzPct val="100000"/>
              <a:buFont typeface="+mj-lt"/>
              <a:buAutoNum type="arabicPeriod"/>
            </a:pPr>
            <a:r>
              <a:rPr lang="es-ES" sz="1300" dirty="0">
                <a:solidFill>
                  <a:schemeClr val="tx2">
                    <a:lumMod val="90000"/>
                  </a:schemeClr>
                </a:solidFill>
              </a:rPr>
              <a:t>Conocer y aplicar lineamientos</a:t>
            </a:r>
          </a:p>
          <a:p>
            <a:pPr marL="342900" lvl="0" indent="-342900">
              <a:lnSpc>
                <a:spcPct val="90000"/>
              </a:lnSpc>
              <a:buSzPct val="100000"/>
              <a:buFont typeface="+mj-lt"/>
              <a:buAutoNum type="arabicPeriod"/>
            </a:pPr>
            <a:endParaRPr lang="es-ES" sz="1300" dirty="0">
              <a:solidFill>
                <a:schemeClr val="tx2">
                  <a:lumMod val="90000"/>
                </a:schemeClr>
              </a:solidFill>
            </a:endParaRPr>
          </a:p>
          <a:p>
            <a:pPr marL="342900" lvl="0" indent="-342900">
              <a:lnSpc>
                <a:spcPct val="90000"/>
              </a:lnSpc>
              <a:buSzPct val="100000"/>
              <a:buFont typeface="+mj-lt"/>
              <a:buAutoNum type="arabicPeriod"/>
            </a:pPr>
            <a:r>
              <a:rPr lang="es-ES" sz="1300" dirty="0">
                <a:solidFill>
                  <a:schemeClr val="tx2">
                    <a:lumMod val="90000"/>
                  </a:schemeClr>
                </a:solidFill>
              </a:rPr>
              <a:t>Considerar la mirada del evaluador</a:t>
            </a:r>
          </a:p>
          <a:p>
            <a:pPr marL="342900" lvl="0" indent="-342900">
              <a:lnSpc>
                <a:spcPct val="90000"/>
              </a:lnSpc>
              <a:buSzPct val="100000"/>
              <a:buFont typeface="+mj-lt"/>
              <a:buAutoNum type="arabicPeriod"/>
            </a:pPr>
            <a:endParaRPr lang="es-ES" sz="1300" dirty="0">
              <a:solidFill>
                <a:schemeClr val="tx2">
                  <a:lumMod val="90000"/>
                </a:schemeClr>
              </a:solidFill>
            </a:endParaRPr>
          </a:p>
          <a:p>
            <a:pPr marL="342900" indent="-342900">
              <a:lnSpc>
                <a:spcPct val="90000"/>
              </a:lnSpc>
              <a:buSzPct val="100000"/>
              <a:buFont typeface="+mj-lt"/>
              <a:buAutoNum type="arabicPeriod"/>
            </a:pPr>
            <a:r>
              <a:rPr lang="es-ES" sz="1300" dirty="0">
                <a:solidFill>
                  <a:schemeClr val="tx2">
                    <a:lumMod val="90000"/>
                  </a:schemeClr>
                </a:solidFill>
              </a:rPr>
              <a:t>Gestionar la incertidumbre y verificar consistencia</a:t>
            </a:r>
          </a:p>
          <a:p>
            <a:pPr marL="342900" lvl="0" indent="-342900">
              <a:lnSpc>
                <a:spcPct val="90000"/>
              </a:lnSpc>
              <a:buSzPct val="100000"/>
              <a:buFont typeface="+mj-lt"/>
              <a:buAutoNum type="arabicPeriod"/>
            </a:pPr>
            <a:endParaRPr lang="es-ES" sz="1300" dirty="0">
              <a:solidFill>
                <a:schemeClr val="tx2">
                  <a:lumMod val="90000"/>
                </a:schemeClr>
              </a:solidFill>
            </a:endParaRPr>
          </a:p>
          <a:p>
            <a:pPr marL="342900" lvl="0" indent="-342900">
              <a:lnSpc>
                <a:spcPct val="90000"/>
              </a:lnSpc>
              <a:buSzPct val="100000"/>
              <a:buFont typeface="+mj-lt"/>
              <a:buAutoNum type="arabicPeriod"/>
            </a:pPr>
            <a:r>
              <a:rPr lang="es-ES" sz="1300" dirty="0">
                <a:solidFill>
                  <a:srgbClr val="25306B"/>
                </a:solidFill>
              </a:rPr>
              <a:t>Modelos numéricos como herramienta y no como respuesta</a:t>
            </a:r>
          </a:p>
          <a:p>
            <a:pPr marL="342900" lvl="0" indent="-342900">
              <a:lnSpc>
                <a:spcPct val="90000"/>
              </a:lnSpc>
              <a:buSzPct val="100000"/>
              <a:buFont typeface="+mj-lt"/>
              <a:buAutoNum type="arabicPeriod"/>
            </a:pPr>
            <a:endParaRPr lang="es-ES" sz="1300" dirty="0">
              <a:solidFill>
                <a:srgbClr val="25306B"/>
              </a:solidFill>
            </a:endParaRPr>
          </a:p>
          <a:p>
            <a:pPr marL="342900" indent="-342900">
              <a:lnSpc>
                <a:spcPct val="90000"/>
              </a:lnSpc>
              <a:buSzPct val="100000"/>
              <a:buFont typeface="+mj-lt"/>
              <a:buAutoNum type="arabicPeriod"/>
            </a:pPr>
            <a:r>
              <a:rPr lang="es-MX" sz="1300" dirty="0">
                <a:solidFill>
                  <a:schemeClr val="tx2">
                    <a:lumMod val="90000"/>
                  </a:schemeClr>
                </a:solidFill>
              </a:rPr>
              <a:t>Un seguimiento robusto, PAT como herramienta de gestión.</a:t>
            </a:r>
          </a:p>
          <a:p>
            <a:pPr marL="285750" lvl="0" indent="-285750">
              <a:lnSpc>
                <a:spcPct val="90000"/>
              </a:lnSpc>
              <a:buSzPts val="1100"/>
              <a:buFont typeface="Arial" panose="020B0604020202020204" pitchFamily="34" charset="0"/>
              <a:buChar char="•"/>
            </a:pPr>
            <a:endParaRPr lang="es-ES" sz="1800" dirty="0">
              <a:solidFill>
                <a:srgbClr val="25306B"/>
              </a:solidFill>
            </a:endParaRPr>
          </a:p>
          <a:p>
            <a:pPr marL="285750" lvl="0" indent="-285750">
              <a:lnSpc>
                <a:spcPct val="90000"/>
              </a:lnSpc>
              <a:buSzPts val="1100"/>
              <a:buFont typeface="Arial" panose="020B0604020202020204" pitchFamily="34" charset="0"/>
              <a:buChar char="•"/>
            </a:pPr>
            <a:endParaRPr lang="es-ES" sz="1800" dirty="0">
              <a:solidFill>
                <a:srgbClr val="25306B"/>
              </a:solidFill>
            </a:endParaRPr>
          </a:p>
          <a:p>
            <a:pPr marL="285750" lvl="0" indent="-285750">
              <a:lnSpc>
                <a:spcPct val="90000"/>
              </a:lnSpc>
              <a:buSzPts val="1100"/>
              <a:buFont typeface="Arial" panose="020B0604020202020204" pitchFamily="34" charset="0"/>
              <a:buChar char="•"/>
            </a:pPr>
            <a:endParaRPr lang="es-ES" sz="1800" dirty="0">
              <a:solidFill>
                <a:srgbClr val="25306B"/>
              </a:solidFill>
            </a:endParaRPr>
          </a:p>
        </p:txBody>
      </p:sp>
      <p:sp>
        <p:nvSpPr>
          <p:cNvPr id="5" name="Rectángulo 4">
            <a:extLst>
              <a:ext uri="{FF2B5EF4-FFF2-40B4-BE49-F238E27FC236}">
                <a16:creationId xmlns:a16="http://schemas.microsoft.com/office/drawing/2014/main" id="{F7D00919-DA3E-4AF4-BC87-8CA497C7DF4E}"/>
              </a:ext>
            </a:extLst>
          </p:cNvPr>
          <p:cNvSpPr/>
          <p:nvPr/>
        </p:nvSpPr>
        <p:spPr>
          <a:xfrm>
            <a:off x="4540777" y="789117"/>
            <a:ext cx="4491711" cy="590931"/>
          </a:xfrm>
          <a:prstGeom prst="rect">
            <a:avLst/>
          </a:prstGeom>
          <a:ln>
            <a:solidFill>
              <a:srgbClr val="002060"/>
            </a:solidFill>
          </a:ln>
        </p:spPr>
        <p:txBody>
          <a:bodyPr wrap="square" lIns="91440" tIns="45720" rIns="91440" bIns="45720" anchor="t">
            <a:spAutoFit/>
          </a:bodyPr>
          <a:lstStyle/>
          <a:p>
            <a:pPr>
              <a:lnSpc>
                <a:spcPct val="90000"/>
              </a:lnSpc>
              <a:buSzPct val="100000"/>
            </a:pPr>
            <a:r>
              <a:rPr lang="es-ES" sz="1200" dirty="0">
                <a:solidFill>
                  <a:srgbClr val="25306B"/>
                </a:solidFill>
              </a:rPr>
              <a:t>No perder de vista que los modelos hidrogeológicos son una herramienta simplificada de la realidad para la identificación y predicción de impactos</a:t>
            </a:r>
          </a:p>
        </p:txBody>
      </p:sp>
      <p:pic>
        <p:nvPicPr>
          <p:cNvPr id="3" name="Imagen 2">
            <a:extLst>
              <a:ext uri="{FF2B5EF4-FFF2-40B4-BE49-F238E27FC236}">
                <a16:creationId xmlns:a16="http://schemas.microsoft.com/office/drawing/2014/main" id="{A80D218C-D988-4615-8AA5-8930399DB331}"/>
              </a:ext>
            </a:extLst>
          </p:cNvPr>
          <p:cNvPicPr>
            <a:picLocks noChangeAspect="1"/>
          </p:cNvPicPr>
          <p:nvPr/>
        </p:nvPicPr>
        <p:blipFill rotWithShape="1">
          <a:blip r:embed="rId4"/>
          <a:srcRect l="3653" t="5792" r="6088" b="10370"/>
          <a:stretch/>
        </p:blipFill>
        <p:spPr>
          <a:xfrm>
            <a:off x="4505091" y="1576308"/>
            <a:ext cx="4585499" cy="2839575"/>
          </a:xfrm>
          <a:prstGeom prst="rect">
            <a:avLst/>
          </a:prstGeom>
        </p:spPr>
      </p:pic>
      <p:sp>
        <p:nvSpPr>
          <p:cNvPr id="6" name="Rectángulo 5">
            <a:extLst>
              <a:ext uri="{FF2B5EF4-FFF2-40B4-BE49-F238E27FC236}">
                <a16:creationId xmlns:a16="http://schemas.microsoft.com/office/drawing/2014/main" id="{65C733A0-8C6E-46EB-9138-770ACDF97EB5}"/>
              </a:ext>
            </a:extLst>
          </p:cNvPr>
          <p:cNvSpPr/>
          <p:nvPr/>
        </p:nvSpPr>
        <p:spPr>
          <a:xfrm>
            <a:off x="4806234" y="1380048"/>
            <a:ext cx="4018898" cy="3785652"/>
          </a:xfrm>
          <a:prstGeom prst="rect">
            <a:avLst/>
          </a:prstGeom>
          <a:solidFill>
            <a:schemeClr val="bg1"/>
          </a:solidFill>
          <a:ln w="38100">
            <a:solidFill>
              <a:srgbClr val="00B050"/>
            </a:solidFill>
          </a:ln>
        </p:spPr>
        <p:txBody>
          <a:bodyPr wrap="square">
            <a:spAutoFit/>
          </a:bodyPr>
          <a:lstStyle/>
          <a:p>
            <a:r>
              <a:rPr lang="es-ES" sz="1200" dirty="0"/>
              <a:t>Lo que esperamos del modelo:</a:t>
            </a:r>
          </a:p>
          <a:p>
            <a:pPr marL="171450" indent="-171450">
              <a:buFont typeface="Wingdings" panose="05000000000000000000" pitchFamily="2" charset="2"/>
              <a:buChar char="ü"/>
            </a:pPr>
            <a:endParaRPr lang="es-ES" sz="1200" dirty="0"/>
          </a:p>
          <a:p>
            <a:pPr marL="342900" indent="-342900">
              <a:buFont typeface="Wingdings" panose="05000000000000000000" pitchFamily="2" charset="2"/>
              <a:buChar char="ü"/>
            </a:pPr>
            <a:r>
              <a:rPr lang="es-ES" sz="1200" dirty="0"/>
              <a:t>Coherencia entre modelo conceptual y numérico</a:t>
            </a:r>
          </a:p>
          <a:p>
            <a:pPr marL="342900" indent="-342900">
              <a:buFont typeface="Wingdings" panose="05000000000000000000" pitchFamily="2" charset="2"/>
              <a:buChar char="ü"/>
            </a:pPr>
            <a:endParaRPr lang="es-ES" sz="1200" dirty="0"/>
          </a:p>
          <a:p>
            <a:pPr marL="342900" indent="-342900">
              <a:buFont typeface="Wingdings" panose="05000000000000000000" pitchFamily="2" charset="2"/>
              <a:buChar char="ü"/>
            </a:pPr>
            <a:r>
              <a:rPr lang="es-ES" sz="1200" dirty="0"/>
              <a:t>Cumplimiento de los lineamientos guía SEA</a:t>
            </a:r>
          </a:p>
          <a:p>
            <a:pPr marL="342900" indent="-342900">
              <a:buFont typeface="Wingdings" panose="05000000000000000000" pitchFamily="2" charset="2"/>
              <a:buChar char="ü"/>
            </a:pPr>
            <a:endParaRPr lang="es-ES" sz="1200" dirty="0"/>
          </a:p>
          <a:p>
            <a:pPr marL="342900" indent="-342900">
              <a:buFont typeface="Wingdings" panose="05000000000000000000" pitchFamily="2" charset="2"/>
              <a:buChar char="ü"/>
            </a:pPr>
            <a:r>
              <a:rPr lang="es-ES" sz="1200" dirty="0"/>
              <a:t>Identificación clara de las hipótesis, parámetros, fuentes de incertidumbre y limitaciones del modelo</a:t>
            </a:r>
          </a:p>
          <a:p>
            <a:pPr marL="342900" indent="-342900">
              <a:buFont typeface="Wingdings" panose="05000000000000000000" pitchFamily="2" charset="2"/>
              <a:buChar char="ü"/>
            </a:pPr>
            <a:endParaRPr lang="es-ES" sz="1200" dirty="0"/>
          </a:p>
          <a:p>
            <a:pPr marL="342900" indent="-342900">
              <a:buFont typeface="Wingdings" panose="05000000000000000000" pitchFamily="2" charset="2"/>
              <a:buChar char="ü"/>
            </a:pPr>
            <a:r>
              <a:rPr lang="es-ES" sz="1200" dirty="0"/>
              <a:t>Análisis de sensibilidad</a:t>
            </a:r>
          </a:p>
          <a:p>
            <a:pPr marL="342900" indent="-342900">
              <a:buFont typeface="Wingdings" panose="05000000000000000000" pitchFamily="2" charset="2"/>
              <a:buChar char="ü"/>
            </a:pPr>
            <a:endParaRPr lang="es-ES" sz="1200" dirty="0"/>
          </a:p>
          <a:p>
            <a:pPr marL="342900" indent="-342900">
              <a:buFont typeface="Wingdings" panose="05000000000000000000" pitchFamily="2" charset="2"/>
              <a:buChar char="ü"/>
            </a:pPr>
            <a:r>
              <a:rPr lang="es-ES" sz="1200" dirty="0"/>
              <a:t>Presentación clara de los resultados, simulaciones predictivas y su relación con impactos identificados</a:t>
            </a:r>
          </a:p>
          <a:p>
            <a:endParaRPr lang="es-ES" sz="1200" dirty="0"/>
          </a:p>
          <a:p>
            <a:pPr marL="342900" indent="-342900">
              <a:buFont typeface="Wingdings" panose="05000000000000000000" pitchFamily="2" charset="2"/>
              <a:buChar char="ü"/>
            </a:pPr>
            <a:r>
              <a:rPr lang="es-ES" sz="1200" dirty="0"/>
              <a:t>Seguir indicaciones Guía SEA de modelos.</a:t>
            </a:r>
          </a:p>
          <a:p>
            <a:pPr marL="342900" indent="-342900">
              <a:buFont typeface="Arial" panose="020B0604020202020204" pitchFamily="34" charset="0"/>
              <a:buChar char="•"/>
            </a:pPr>
            <a:endParaRPr lang="es-ES" sz="1200" dirty="0"/>
          </a:p>
          <a:p>
            <a:pPr marL="342900" indent="-342900">
              <a:buFont typeface="Arial" panose="020B0604020202020204" pitchFamily="34" charset="0"/>
              <a:buChar char="•"/>
            </a:pPr>
            <a:endParaRPr lang="es-ES" sz="1200" dirty="0"/>
          </a:p>
          <a:p>
            <a:pPr algn="ctr"/>
            <a:r>
              <a:rPr lang="es-ES" sz="1200" b="1" dirty="0"/>
              <a:t>La confianza en el modelo dependerá tanto de sus resultados como de la transparencia con que se explican sus supuestos</a:t>
            </a:r>
            <a:endParaRPr lang="es-CL" sz="1200" b="1" dirty="0"/>
          </a:p>
        </p:txBody>
      </p:sp>
    </p:spTree>
    <p:extLst>
      <p:ext uri="{BB962C8B-B14F-4D97-AF65-F5344CB8AC3E}">
        <p14:creationId xmlns:p14="http://schemas.microsoft.com/office/powerpoint/2010/main" val="1689087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Shape 115"/>
        <p:cNvGrpSpPr/>
        <p:nvPr/>
      </p:nvGrpSpPr>
      <p:grpSpPr>
        <a:xfrm>
          <a:off x="0" y="0"/>
          <a:ext cx="0" cy="0"/>
          <a:chOff x="0" y="0"/>
          <a:chExt cx="0" cy="0"/>
        </a:xfrm>
      </p:grpSpPr>
      <p:sp>
        <p:nvSpPr>
          <p:cNvPr id="119" name="Google Shape;119;p27"/>
          <p:cNvSpPr txBox="1"/>
          <p:nvPr/>
        </p:nvSpPr>
        <p:spPr>
          <a:xfrm>
            <a:off x="495928" y="766814"/>
            <a:ext cx="4177577" cy="590931"/>
          </a:xfrm>
          <a:prstGeom prst="rect">
            <a:avLst/>
          </a:prstGeom>
          <a:noFill/>
          <a:ln>
            <a:noFill/>
          </a:ln>
        </p:spPr>
        <p:txBody>
          <a:bodyPr spcFirstLastPara="1" wrap="square" lIns="68575" tIns="34275" rIns="68575" bIns="34275" anchor="t" anchorCtr="0">
            <a:normAutofit fontScale="77500" lnSpcReduction="20000"/>
          </a:bodyPr>
          <a:lstStyle/>
          <a:p>
            <a:pPr lvl="0">
              <a:lnSpc>
                <a:spcPct val="90000"/>
              </a:lnSpc>
              <a:buSzPts val="2100"/>
            </a:pPr>
            <a:r>
              <a:rPr lang="es-MX" sz="2100" b="1" dirty="0">
                <a:solidFill>
                  <a:srgbClr val="25306B"/>
                </a:solidFill>
                <a:latin typeface="Verdana"/>
                <a:ea typeface="Verdana"/>
                <a:cs typeface="Verdana"/>
                <a:sym typeface="Verdana"/>
              </a:rPr>
              <a:t>Poco tiempo y mucho que revisar</a:t>
            </a:r>
          </a:p>
          <a:p>
            <a:pPr lvl="0">
              <a:lnSpc>
                <a:spcPct val="90000"/>
              </a:lnSpc>
              <a:buSzPts val="2100"/>
            </a:pPr>
            <a:r>
              <a:rPr lang="es-MX" sz="2100" b="1" dirty="0">
                <a:solidFill>
                  <a:srgbClr val="25306B"/>
                </a:solidFill>
                <a:latin typeface="Verdana"/>
                <a:ea typeface="Verdana"/>
                <a:cs typeface="Verdana"/>
                <a:sym typeface="Verdana"/>
              </a:rPr>
              <a:t>¿Como lo realizamos?</a:t>
            </a:r>
          </a:p>
        </p:txBody>
      </p:sp>
      <p:sp>
        <p:nvSpPr>
          <p:cNvPr id="9" name="Google Shape;103;p25">
            <a:extLst>
              <a:ext uri="{FF2B5EF4-FFF2-40B4-BE49-F238E27FC236}">
                <a16:creationId xmlns:a16="http://schemas.microsoft.com/office/drawing/2014/main" id="{828144C3-4661-4C89-81B5-51680F7196A4}"/>
              </a:ext>
            </a:extLst>
          </p:cNvPr>
          <p:cNvSpPr txBox="1"/>
          <p:nvPr/>
        </p:nvSpPr>
        <p:spPr>
          <a:xfrm>
            <a:off x="628658" y="1554005"/>
            <a:ext cx="3758987" cy="3239221"/>
          </a:xfrm>
          <a:prstGeom prst="rect">
            <a:avLst/>
          </a:prstGeom>
          <a:noFill/>
          <a:ln w="9525" cap="flat" cmpd="sng">
            <a:noFill/>
            <a:prstDash val="solid"/>
            <a:round/>
            <a:headEnd type="none" w="sm" len="sm"/>
            <a:tailEnd type="none" w="sm" len="sm"/>
          </a:ln>
        </p:spPr>
        <p:txBody>
          <a:bodyPr spcFirstLastPara="1" wrap="square" lIns="68575" tIns="34275" rIns="68575" bIns="34275" anchor="t" anchorCtr="0">
            <a:normAutofit/>
          </a:bodyPr>
          <a:lstStyle/>
          <a:p>
            <a:pPr marL="342900" indent="-342900">
              <a:lnSpc>
                <a:spcPct val="90000"/>
              </a:lnSpc>
              <a:buSzPct val="100000"/>
              <a:buFont typeface="+mj-lt"/>
              <a:buAutoNum type="arabicPeriod"/>
            </a:pPr>
            <a:r>
              <a:rPr lang="es-ES" sz="1300" dirty="0">
                <a:solidFill>
                  <a:schemeClr val="tx2">
                    <a:lumMod val="90000"/>
                  </a:schemeClr>
                </a:solidFill>
              </a:rPr>
              <a:t>Conocer y aplicar lineamientos</a:t>
            </a:r>
          </a:p>
          <a:p>
            <a:pPr marL="342900" lvl="0" indent="-342900">
              <a:lnSpc>
                <a:spcPct val="90000"/>
              </a:lnSpc>
              <a:buSzPct val="100000"/>
              <a:buFont typeface="+mj-lt"/>
              <a:buAutoNum type="arabicPeriod"/>
            </a:pPr>
            <a:endParaRPr lang="es-ES" sz="1300" dirty="0">
              <a:solidFill>
                <a:schemeClr val="tx2">
                  <a:lumMod val="90000"/>
                </a:schemeClr>
              </a:solidFill>
            </a:endParaRPr>
          </a:p>
          <a:p>
            <a:pPr marL="342900" lvl="0" indent="-342900">
              <a:lnSpc>
                <a:spcPct val="90000"/>
              </a:lnSpc>
              <a:buSzPct val="100000"/>
              <a:buFont typeface="+mj-lt"/>
              <a:buAutoNum type="arabicPeriod"/>
            </a:pPr>
            <a:r>
              <a:rPr lang="es-ES" sz="1300" dirty="0">
                <a:solidFill>
                  <a:schemeClr val="tx2">
                    <a:lumMod val="90000"/>
                  </a:schemeClr>
                </a:solidFill>
              </a:rPr>
              <a:t>Considerar la mirada del evaluador</a:t>
            </a:r>
          </a:p>
          <a:p>
            <a:pPr marL="342900" lvl="0" indent="-342900">
              <a:lnSpc>
                <a:spcPct val="90000"/>
              </a:lnSpc>
              <a:buSzPct val="100000"/>
              <a:buFont typeface="+mj-lt"/>
              <a:buAutoNum type="arabicPeriod"/>
            </a:pPr>
            <a:endParaRPr lang="es-ES" sz="1300" dirty="0">
              <a:solidFill>
                <a:schemeClr val="tx2">
                  <a:lumMod val="90000"/>
                </a:schemeClr>
              </a:solidFill>
            </a:endParaRPr>
          </a:p>
          <a:p>
            <a:pPr marL="342900" indent="-342900">
              <a:lnSpc>
                <a:spcPct val="90000"/>
              </a:lnSpc>
              <a:buSzPct val="100000"/>
              <a:buFont typeface="+mj-lt"/>
              <a:buAutoNum type="arabicPeriod"/>
            </a:pPr>
            <a:r>
              <a:rPr lang="es-ES" sz="1300" dirty="0">
                <a:solidFill>
                  <a:schemeClr val="tx2">
                    <a:lumMod val="90000"/>
                  </a:schemeClr>
                </a:solidFill>
              </a:rPr>
              <a:t>Gestionar la incertidumbre y verificar consistencia</a:t>
            </a:r>
          </a:p>
          <a:p>
            <a:pPr marL="342900" lvl="0" indent="-342900">
              <a:lnSpc>
                <a:spcPct val="90000"/>
              </a:lnSpc>
              <a:buSzPct val="100000"/>
              <a:buFont typeface="+mj-lt"/>
              <a:buAutoNum type="arabicPeriod"/>
            </a:pPr>
            <a:endParaRPr lang="es-ES" sz="1300" dirty="0">
              <a:solidFill>
                <a:schemeClr val="tx2">
                  <a:lumMod val="90000"/>
                </a:schemeClr>
              </a:solidFill>
            </a:endParaRPr>
          </a:p>
          <a:p>
            <a:pPr marL="342900" lvl="0" indent="-342900">
              <a:lnSpc>
                <a:spcPct val="90000"/>
              </a:lnSpc>
              <a:buSzPct val="100000"/>
              <a:buFont typeface="+mj-lt"/>
              <a:buAutoNum type="arabicPeriod"/>
            </a:pPr>
            <a:r>
              <a:rPr lang="es-ES" sz="1300" dirty="0">
                <a:solidFill>
                  <a:schemeClr val="tx2">
                    <a:lumMod val="90000"/>
                  </a:schemeClr>
                </a:solidFill>
              </a:rPr>
              <a:t>Modelos numéricos como herramienta y no como respuesta</a:t>
            </a:r>
          </a:p>
          <a:p>
            <a:pPr marL="342900" lvl="0" indent="-342900">
              <a:lnSpc>
                <a:spcPct val="90000"/>
              </a:lnSpc>
              <a:buSzPct val="100000"/>
              <a:buFont typeface="+mj-lt"/>
              <a:buAutoNum type="arabicPeriod"/>
            </a:pPr>
            <a:endParaRPr lang="es-ES" sz="1300" dirty="0">
              <a:solidFill>
                <a:srgbClr val="25306B"/>
              </a:solidFill>
            </a:endParaRPr>
          </a:p>
          <a:p>
            <a:pPr marL="342900" indent="-342900">
              <a:lnSpc>
                <a:spcPct val="90000"/>
              </a:lnSpc>
              <a:buSzPct val="100000"/>
              <a:buFont typeface="+mj-lt"/>
              <a:buAutoNum type="arabicPeriod"/>
            </a:pPr>
            <a:r>
              <a:rPr lang="es-ES" sz="1300" dirty="0">
                <a:solidFill>
                  <a:srgbClr val="25306B"/>
                </a:solidFill>
              </a:rPr>
              <a:t>Un seguimiento robusto, PAT como herramienta de gestión.</a:t>
            </a:r>
          </a:p>
          <a:p>
            <a:pPr marL="285750" lvl="0" indent="-285750">
              <a:lnSpc>
                <a:spcPct val="90000"/>
              </a:lnSpc>
              <a:buSzPts val="1100"/>
              <a:buFont typeface="Arial" panose="020B0604020202020204" pitchFamily="34" charset="0"/>
              <a:buChar char="•"/>
            </a:pPr>
            <a:endParaRPr lang="es-ES" sz="1800" dirty="0">
              <a:solidFill>
                <a:srgbClr val="25306B"/>
              </a:solidFill>
            </a:endParaRPr>
          </a:p>
          <a:p>
            <a:pPr marL="285750" lvl="0" indent="-285750">
              <a:lnSpc>
                <a:spcPct val="90000"/>
              </a:lnSpc>
              <a:buSzPts val="1100"/>
              <a:buFont typeface="Arial" panose="020B0604020202020204" pitchFamily="34" charset="0"/>
              <a:buChar char="•"/>
            </a:pPr>
            <a:endParaRPr lang="es-ES" sz="1800" dirty="0">
              <a:solidFill>
                <a:srgbClr val="25306B"/>
              </a:solidFill>
            </a:endParaRPr>
          </a:p>
          <a:p>
            <a:pPr marL="285750" lvl="0" indent="-285750">
              <a:lnSpc>
                <a:spcPct val="90000"/>
              </a:lnSpc>
              <a:buSzPts val="1100"/>
              <a:buFont typeface="Arial" panose="020B0604020202020204" pitchFamily="34" charset="0"/>
              <a:buChar char="•"/>
            </a:pPr>
            <a:endParaRPr lang="es-ES" sz="1800" dirty="0">
              <a:solidFill>
                <a:srgbClr val="25306B"/>
              </a:solidFill>
            </a:endParaRPr>
          </a:p>
        </p:txBody>
      </p:sp>
      <p:sp>
        <p:nvSpPr>
          <p:cNvPr id="5" name="Rectángulo 4">
            <a:extLst>
              <a:ext uri="{FF2B5EF4-FFF2-40B4-BE49-F238E27FC236}">
                <a16:creationId xmlns:a16="http://schemas.microsoft.com/office/drawing/2014/main" id="{F7D00919-DA3E-4AF4-BC87-8CA497C7DF4E}"/>
              </a:ext>
            </a:extLst>
          </p:cNvPr>
          <p:cNvSpPr/>
          <p:nvPr/>
        </p:nvSpPr>
        <p:spPr>
          <a:xfrm>
            <a:off x="4540777" y="789117"/>
            <a:ext cx="4491711" cy="2585323"/>
          </a:xfrm>
          <a:prstGeom prst="rect">
            <a:avLst/>
          </a:prstGeom>
          <a:ln>
            <a:solidFill>
              <a:srgbClr val="002060"/>
            </a:solidFill>
          </a:ln>
        </p:spPr>
        <p:txBody>
          <a:bodyPr wrap="square" lIns="91440" tIns="45720" rIns="91440" bIns="45720" anchor="t">
            <a:spAutoFit/>
          </a:bodyPr>
          <a:lstStyle/>
          <a:p>
            <a:pPr>
              <a:lnSpc>
                <a:spcPct val="90000"/>
              </a:lnSpc>
              <a:buSzPct val="100000"/>
            </a:pPr>
            <a:r>
              <a:rPr lang="es-MX" sz="1200" dirty="0"/>
              <a:t>La legislación vigente no establece en forma expresa la utilización de esta herramienta, la DGA la ha incorporado dentro del otorgamiento de ciertos derechos de aprovechamiento de aguas subterráneas como un mecanismo preventivo para satisfacer la necesidad de proteger los sistemas sujetos a explotación, en los cuales existía un grado de incertidumbre técnica relacionada con el potencial grado de afectación.</a:t>
            </a:r>
          </a:p>
          <a:p>
            <a:pPr>
              <a:lnSpc>
                <a:spcPct val="90000"/>
              </a:lnSpc>
              <a:buSzPct val="100000"/>
            </a:pPr>
            <a:endParaRPr lang="es-MX" sz="1200" dirty="0">
              <a:solidFill>
                <a:srgbClr val="25306B"/>
              </a:solidFill>
            </a:endParaRPr>
          </a:p>
          <a:p>
            <a:pPr>
              <a:lnSpc>
                <a:spcPct val="90000"/>
              </a:lnSpc>
              <a:buSzPct val="100000"/>
            </a:pPr>
            <a:r>
              <a:rPr lang="es-MX" sz="1200" dirty="0"/>
              <a:t>Por otro lado, en el marco de la evaluación ambiental, se han incorporado los PAT como herramienta de gestión ambiental en proyectos donde el recurso hidrogeológico es esencial para el sustento de ecosistemas dependientes, y que considera acciones preventivas orientadas a impedir que se supere el impacto evaluado y aprobado en la RCA.</a:t>
            </a:r>
            <a:endParaRPr lang="es-ES" sz="1200" dirty="0">
              <a:solidFill>
                <a:srgbClr val="25306B"/>
              </a:solidFill>
            </a:endParaRPr>
          </a:p>
        </p:txBody>
      </p:sp>
      <p:pic>
        <p:nvPicPr>
          <p:cNvPr id="2" name="Imagen 1">
            <a:extLst>
              <a:ext uri="{FF2B5EF4-FFF2-40B4-BE49-F238E27FC236}">
                <a16:creationId xmlns:a16="http://schemas.microsoft.com/office/drawing/2014/main" id="{2201147E-DBF4-45D9-9CBD-2F44910C839E}"/>
              </a:ext>
            </a:extLst>
          </p:cNvPr>
          <p:cNvPicPr>
            <a:picLocks noChangeAspect="1"/>
          </p:cNvPicPr>
          <p:nvPr/>
        </p:nvPicPr>
        <p:blipFill>
          <a:blip r:embed="rId5"/>
          <a:stretch>
            <a:fillRect/>
          </a:stretch>
        </p:blipFill>
        <p:spPr>
          <a:xfrm>
            <a:off x="5102944" y="3512400"/>
            <a:ext cx="3261464" cy="1444953"/>
          </a:xfrm>
          <a:prstGeom prst="rect">
            <a:avLst/>
          </a:prstGeom>
        </p:spPr>
      </p:pic>
    </p:spTree>
    <p:extLst>
      <p:ext uri="{BB962C8B-B14F-4D97-AF65-F5344CB8AC3E}">
        <p14:creationId xmlns:p14="http://schemas.microsoft.com/office/powerpoint/2010/main" val="4285186773"/>
      </p:ext>
    </p:extLst>
  </p:cSld>
  <p:clrMapOvr>
    <a:overrideClrMapping bg1="lt1" tx1="dk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Shape 115"/>
        <p:cNvGrpSpPr/>
        <p:nvPr/>
      </p:nvGrpSpPr>
      <p:grpSpPr>
        <a:xfrm>
          <a:off x="0" y="0"/>
          <a:ext cx="0" cy="0"/>
          <a:chOff x="0" y="0"/>
          <a:chExt cx="0" cy="0"/>
        </a:xfrm>
      </p:grpSpPr>
      <p:sp>
        <p:nvSpPr>
          <p:cNvPr id="119" name="Google Shape;119;p27"/>
          <p:cNvSpPr txBox="1"/>
          <p:nvPr/>
        </p:nvSpPr>
        <p:spPr>
          <a:xfrm>
            <a:off x="628656" y="774290"/>
            <a:ext cx="4148527" cy="597680"/>
          </a:xfrm>
          <a:prstGeom prst="rect">
            <a:avLst/>
          </a:prstGeom>
          <a:noFill/>
          <a:ln>
            <a:noFill/>
          </a:ln>
        </p:spPr>
        <p:txBody>
          <a:bodyPr spcFirstLastPara="1" wrap="square" lIns="68575" tIns="34275" rIns="68575" bIns="34275" anchor="t" anchorCtr="0">
            <a:normAutofit/>
          </a:bodyPr>
          <a:lstStyle/>
          <a:p>
            <a:pPr lvl="0">
              <a:lnSpc>
                <a:spcPct val="90000"/>
              </a:lnSpc>
              <a:buSzPts val="2100"/>
            </a:pPr>
            <a:r>
              <a:rPr lang="es-MX" sz="2100" b="1" dirty="0">
                <a:solidFill>
                  <a:srgbClr val="25306B"/>
                </a:solidFill>
                <a:latin typeface="Verdana"/>
                <a:ea typeface="Verdana"/>
                <a:cs typeface="Verdana"/>
                <a:sym typeface="Verdana"/>
              </a:rPr>
              <a:t>Recomendamos</a:t>
            </a:r>
          </a:p>
        </p:txBody>
      </p:sp>
      <p:sp>
        <p:nvSpPr>
          <p:cNvPr id="9" name="Google Shape;103;p25">
            <a:extLst>
              <a:ext uri="{FF2B5EF4-FFF2-40B4-BE49-F238E27FC236}">
                <a16:creationId xmlns:a16="http://schemas.microsoft.com/office/drawing/2014/main" id="{828144C3-4661-4C89-81B5-51680F7196A4}"/>
              </a:ext>
            </a:extLst>
          </p:cNvPr>
          <p:cNvSpPr txBox="1"/>
          <p:nvPr/>
        </p:nvSpPr>
        <p:spPr>
          <a:xfrm>
            <a:off x="518045" y="1073130"/>
            <a:ext cx="3912119" cy="814152"/>
          </a:xfrm>
          <a:prstGeom prst="rect">
            <a:avLst/>
          </a:prstGeom>
          <a:noFill/>
          <a:ln w="9525" cap="flat" cmpd="sng">
            <a:noFill/>
            <a:prstDash val="solid"/>
            <a:round/>
            <a:headEnd type="none" w="sm" len="sm"/>
            <a:tailEnd type="none" w="sm" len="sm"/>
          </a:ln>
        </p:spPr>
        <p:txBody>
          <a:bodyPr spcFirstLastPara="1" wrap="square" lIns="68575" tIns="34275" rIns="68575" bIns="34275" anchor="t" anchorCtr="0">
            <a:normAutofit/>
          </a:bodyPr>
          <a:lstStyle/>
          <a:p>
            <a:pPr lvl="0">
              <a:lnSpc>
                <a:spcPct val="90000"/>
              </a:lnSpc>
              <a:buSzPct val="100000"/>
            </a:pPr>
            <a:endParaRPr lang="es-ES" sz="1800" dirty="0">
              <a:solidFill>
                <a:srgbClr val="25306B"/>
              </a:solidFill>
            </a:endParaRPr>
          </a:p>
          <a:p>
            <a:pPr>
              <a:lnSpc>
                <a:spcPct val="90000"/>
              </a:lnSpc>
              <a:buSzPct val="100000"/>
            </a:pPr>
            <a:r>
              <a:rPr lang="es-ES" sz="1800" dirty="0">
                <a:solidFill>
                  <a:srgbClr val="25306B"/>
                </a:solidFill>
              </a:rPr>
              <a:t>Difundir tempranamente</a:t>
            </a:r>
          </a:p>
          <a:p>
            <a:pPr marL="285750" lvl="0" indent="-285750">
              <a:lnSpc>
                <a:spcPct val="90000"/>
              </a:lnSpc>
              <a:buSzPts val="1100"/>
              <a:buFont typeface="Arial" panose="020B0604020202020204" pitchFamily="34" charset="0"/>
              <a:buChar char="•"/>
            </a:pPr>
            <a:endParaRPr lang="es-ES" sz="1800" dirty="0">
              <a:solidFill>
                <a:srgbClr val="25306B"/>
              </a:solidFill>
            </a:endParaRPr>
          </a:p>
          <a:p>
            <a:pPr marL="285750" lvl="0" indent="-285750">
              <a:lnSpc>
                <a:spcPct val="90000"/>
              </a:lnSpc>
              <a:buSzPts val="1100"/>
              <a:buFont typeface="Arial" panose="020B0604020202020204" pitchFamily="34" charset="0"/>
              <a:buChar char="•"/>
            </a:pPr>
            <a:endParaRPr lang="es-ES" sz="1800" dirty="0">
              <a:solidFill>
                <a:srgbClr val="25306B"/>
              </a:solidFill>
            </a:endParaRPr>
          </a:p>
          <a:p>
            <a:pPr marL="285750" lvl="0" indent="-285750">
              <a:lnSpc>
                <a:spcPct val="90000"/>
              </a:lnSpc>
              <a:buSzPts val="1100"/>
              <a:buFont typeface="Arial" panose="020B0604020202020204" pitchFamily="34" charset="0"/>
              <a:buChar char="•"/>
            </a:pPr>
            <a:endParaRPr lang="es-ES" sz="1800" dirty="0">
              <a:solidFill>
                <a:srgbClr val="25306B"/>
              </a:solidFill>
            </a:endParaRPr>
          </a:p>
        </p:txBody>
      </p:sp>
      <p:sp>
        <p:nvSpPr>
          <p:cNvPr id="4" name="Rectángulo 3">
            <a:extLst>
              <a:ext uri="{FF2B5EF4-FFF2-40B4-BE49-F238E27FC236}">
                <a16:creationId xmlns:a16="http://schemas.microsoft.com/office/drawing/2014/main" id="{1F444A50-B3EF-45EF-AAED-FEF8EA3B4442}"/>
              </a:ext>
            </a:extLst>
          </p:cNvPr>
          <p:cNvSpPr/>
          <p:nvPr/>
        </p:nvSpPr>
        <p:spPr>
          <a:xfrm>
            <a:off x="518045" y="1777686"/>
            <a:ext cx="4491711" cy="1588127"/>
          </a:xfrm>
          <a:prstGeom prst="rect">
            <a:avLst/>
          </a:prstGeom>
          <a:ln>
            <a:solidFill>
              <a:srgbClr val="002060"/>
            </a:solidFill>
          </a:ln>
        </p:spPr>
        <p:txBody>
          <a:bodyPr wrap="square">
            <a:spAutoFit/>
          </a:bodyPr>
          <a:lstStyle/>
          <a:p>
            <a:pPr lvl="0">
              <a:lnSpc>
                <a:spcPct val="90000"/>
              </a:lnSpc>
              <a:buSzPct val="100000"/>
            </a:pPr>
            <a:r>
              <a:rPr lang="es-ES" sz="1200" dirty="0">
                <a:solidFill>
                  <a:srgbClr val="25306B"/>
                </a:solidFill>
              </a:rPr>
              <a:t>Un proyecto correctamente comprendido desde el inicio suele traducirse en:</a:t>
            </a:r>
          </a:p>
          <a:p>
            <a:pPr lvl="0">
              <a:lnSpc>
                <a:spcPct val="90000"/>
              </a:lnSpc>
              <a:buSzPct val="100000"/>
            </a:pPr>
            <a:endParaRPr lang="es-ES" sz="1200" dirty="0">
              <a:solidFill>
                <a:srgbClr val="25306B"/>
              </a:solidFill>
            </a:endParaRPr>
          </a:p>
          <a:p>
            <a:pPr marL="171450" lvl="0" indent="-171450">
              <a:lnSpc>
                <a:spcPct val="90000"/>
              </a:lnSpc>
              <a:buSzPct val="100000"/>
              <a:buFont typeface="Arial" panose="020B0604020202020204" pitchFamily="34" charset="0"/>
              <a:buChar char="•"/>
            </a:pPr>
            <a:r>
              <a:rPr lang="es-ES" sz="1200" dirty="0">
                <a:solidFill>
                  <a:srgbClr val="25306B"/>
                </a:solidFill>
              </a:rPr>
              <a:t>Identificación temprana de riesgos y brechas</a:t>
            </a:r>
          </a:p>
          <a:p>
            <a:pPr marL="171450" lvl="0" indent="-171450">
              <a:lnSpc>
                <a:spcPct val="90000"/>
              </a:lnSpc>
              <a:buSzPct val="100000"/>
              <a:buFont typeface="Arial" panose="020B0604020202020204" pitchFamily="34" charset="0"/>
              <a:buChar char="•"/>
            </a:pPr>
            <a:endParaRPr lang="es-ES" sz="1200" dirty="0">
              <a:solidFill>
                <a:srgbClr val="25306B"/>
              </a:solidFill>
            </a:endParaRPr>
          </a:p>
          <a:p>
            <a:pPr marL="171450" lvl="0" indent="-171450">
              <a:lnSpc>
                <a:spcPct val="90000"/>
              </a:lnSpc>
              <a:buSzPct val="100000"/>
              <a:buFont typeface="Arial" panose="020B0604020202020204" pitchFamily="34" charset="0"/>
              <a:buChar char="•"/>
            </a:pPr>
            <a:r>
              <a:rPr lang="es-ES" sz="1200" dirty="0">
                <a:solidFill>
                  <a:srgbClr val="25306B"/>
                </a:solidFill>
              </a:rPr>
              <a:t>Una revisión más eficiente por parte de la DGA</a:t>
            </a:r>
          </a:p>
          <a:p>
            <a:pPr marL="171450" lvl="0" indent="-171450">
              <a:lnSpc>
                <a:spcPct val="90000"/>
              </a:lnSpc>
              <a:buSzPct val="100000"/>
              <a:buFont typeface="Arial" panose="020B0604020202020204" pitchFamily="34" charset="0"/>
              <a:buChar char="•"/>
            </a:pPr>
            <a:endParaRPr lang="es-ES" sz="1200" dirty="0">
              <a:solidFill>
                <a:srgbClr val="25306B"/>
              </a:solidFill>
            </a:endParaRPr>
          </a:p>
          <a:p>
            <a:pPr marL="171450" lvl="0" indent="-171450">
              <a:lnSpc>
                <a:spcPct val="90000"/>
              </a:lnSpc>
              <a:buSzPct val="100000"/>
              <a:buFont typeface="Arial" panose="020B0604020202020204" pitchFamily="34" charset="0"/>
              <a:buChar char="•"/>
            </a:pPr>
            <a:r>
              <a:rPr lang="es-ES" sz="1200" dirty="0">
                <a:solidFill>
                  <a:srgbClr val="25306B"/>
                </a:solidFill>
              </a:rPr>
              <a:t>Observaciones más focalizadas y menos incertidumbre en fases posteriores de la evaluación</a:t>
            </a:r>
          </a:p>
        </p:txBody>
      </p:sp>
      <p:sp>
        <p:nvSpPr>
          <p:cNvPr id="5" name="Rectángulo 4">
            <a:extLst>
              <a:ext uri="{FF2B5EF4-FFF2-40B4-BE49-F238E27FC236}">
                <a16:creationId xmlns:a16="http://schemas.microsoft.com/office/drawing/2014/main" id="{9FC041E9-BE33-4134-919B-8CC893841E2D}"/>
              </a:ext>
            </a:extLst>
          </p:cNvPr>
          <p:cNvSpPr/>
          <p:nvPr/>
        </p:nvSpPr>
        <p:spPr>
          <a:xfrm>
            <a:off x="5009756" y="3340938"/>
            <a:ext cx="4018898" cy="1458861"/>
          </a:xfrm>
          <a:prstGeom prst="rect">
            <a:avLst/>
          </a:prstGeom>
          <a:solidFill>
            <a:schemeClr val="bg1"/>
          </a:solidFill>
          <a:ln w="38100">
            <a:solidFill>
              <a:srgbClr val="00B050"/>
            </a:solidFill>
          </a:ln>
        </p:spPr>
        <p:txBody>
          <a:bodyPr wrap="square" lIns="91440" tIns="45720" rIns="91440" bIns="45720" anchor="t">
            <a:spAutoFit/>
          </a:bodyPr>
          <a:lstStyle/>
          <a:p>
            <a:r>
              <a:rPr lang="es-ES" sz="1200" dirty="0"/>
              <a:t>Para un proceso más fluido, recomendamos:</a:t>
            </a:r>
          </a:p>
          <a:p>
            <a:endParaRPr lang="es-ES" sz="1200" dirty="0"/>
          </a:p>
          <a:p>
            <a:pPr marL="285750" indent="-285750">
              <a:lnSpc>
                <a:spcPct val="90000"/>
              </a:lnSpc>
              <a:buSzPts val="1100"/>
              <a:buFont typeface="Arial" panose="020B0604020202020204" pitchFamily="34" charset="0"/>
              <a:buChar char="•"/>
            </a:pPr>
            <a:r>
              <a:rPr lang="es-ES" sz="1200" dirty="0">
                <a:solidFill>
                  <a:schemeClr val="tx1"/>
                </a:solidFill>
              </a:rPr>
              <a:t>Solicitar reuniones por Lobby tempranas.</a:t>
            </a:r>
          </a:p>
          <a:p>
            <a:pPr marL="285750" lvl="0" indent="-285750">
              <a:lnSpc>
                <a:spcPct val="90000"/>
              </a:lnSpc>
              <a:buSzPts val="1100"/>
              <a:buFont typeface="Arial" panose="020B0604020202020204" pitchFamily="34" charset="0"/>
              <a:buChar char="•"/>
            </a:pPr>
            <a:r>
              <a:rPr lang="es-ES" sz="1200" dirty="0">
                <a:solidFill>
                  <a:schemeClr val="tx1"/>
                </a:solidFill>
              </a:rPr>
              <a:t>Presentar el proyecto y sus principales componentes.</a:t>
            </a:r>
          </a:p>
          <a:p>
            <a:pPr marL="285750" lvl="0" indent="-285750">
              <a:lnSpc>
                <a:spcPct val="90000"/>
              </a:lnSpc>
              <a:buSzPts val="1100"/>
              <a:buFont typeface="Arial" panose="020B0604020202020204" pitchFamily="34" charset="0"/>
              <a:buChar char="•"/>
            </a:pPr>
            <a:r>
              <a:rPr lang="es-ES" sz="1200" dirty="0">
                <a:solidFill>
                  <a:schemeClr val="tx1"/>
                </a:solidFill>
              </a:rPr>
              <a:t>Plantear dudas técnicas preliminares.</a:t>
            </a:r>
          </a:p>
          <a:p>
            <a:pPr marL="285750" indent="-285750">
              <a:lnSpc>
                <a:spcPct val="90000"/>
              </a:lnSpc>
              <a:buSzPts val="1100"/>
              <a:buFont typeface="Arial" panose="020B0604020202020204" pitchFamily="34" charset="0"/>
              <a:buChar char="•"/>
            </a:pPr>
            <a:r>
              <a:rPr lang="es-ES" sz="1200" dirty="0">
                <a:solidFill>
                  <a:schemeClr val="tx1"/>
                </a:solidFill>
              </a:rPr>
              <a:t>Si es posible, visitas de terreno cuando sea pertinente.</a:t>
            </a:r>
          </a:p>
        </p:txBody>
      </p:sp>
    </p:spTree>
    <p:extLst>
      <p:ext uri="{BB962C8B-B14F-4D97-AF65-F5344CB8AC3E}">
        <p14:creationId xmlns:p14="http://schemas.microsoft.com/office/powerpoint/2010/main" val="2503314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Shape 115"/>
        <p:cNvGrpSpPr/>
        <p:nvPr/>
      </p:nvGrpSpPr>
      <p:grpSpPr>
        <a:xfrm>
          <a:off x="0" y="0"/>
          <a:ext cx="0" cy="0"/>
          <a:chOff x="0" y="0"/>
          <a:chExt cx="0" cy="0"/>
        </a:xfrm>
      </p:grpSpPr>
      <p:sp>
        <p:nvSpPr>
          <p:cNvPr id="119" name="Google Shape;119;p27"/>
          <p:cNvSpPr txBox="1"/>
          <p:nvPr/>
        </p:nvSpPr>
        <p:spPr>
          <a:xfrm>
            <a:off x="628656" y="983770"/>
            <a:ext cx="8243253" cy="388200"/>
          </a:xfrm>
          <a:prstGeom prst="rect">
            <a:avLst/>
          </a:prstGeom>
          <a:noFill/>
          <a:ln>
            <a:noFill/>
          </a:ln>
        </p:spPr>
        <p:txBody>
          <a:bodyPr spcFirstLastPara="1" wrap="square" lIns="68575" tIns="34275" rIns="68575" bIns="34275" anchor="t" anchorCtr="0">
            <a:normAutofit fontScale="92500"/>
          </a:bodyPr>
          <a:lstStyle/>
          <a:p>
            <a:pPr lvl="0">
              <a:lnSpc>
                <a:spcPct val="90000"/>
              </a:lnSpc>
              <a:buSzPts val="2100"/>
            </a:pPr>
            <a:r>
              <a:rPr lang="es-ES" sz="2100" b="1" dirty="0">
                <a:solidFill>
                  <a:srgbClr val="25306B"/>
                </a:solidFill>
                <a:latin typeface="Verdana"/>
                <a:ea typeface="Verdana"/>
                <a:cs typeface="Verdana"/>
                <a:sym typeface="Verdana"/>
              </a:rPr>
              <a:t>Una evaluación exitosa es una </a:t>
            </a:r>
            <a:r>
              <a:rPr lang="es-ES" sz="2100" b="1" u="sng" dirty="0">
                <a:solidFill>
                  <a:srgbClr val="25306B"/>
                </a:solidFill>
                <a:latin typeface="Verdana"/>
                <a:ea typeface="Verdana"/>
                <a:cs typeface="Verdana"/>
                <a:sym typeface="Verdana"/>
              </a:rPr>
              <a:t>responsabilidad conjunta</a:t>
            </a:r>
            <a:endParaRPr sz="1100" b="0" i="0" u="sng" strike="noStrike" cap="none" dirty="0">
              <a:solidFill>
                <a:srgbClr val="25306B"/>
              </a:solidFill>
              <a:latin typeface="Arial"/>
              <a:ea typeface="Arial"/>
              <a:cs typeface="Arial"/>
              <a:sym typeface="Arial"/>
            </a:endParaRPr>
          </a:p>
        </p:txBody>
      </p:sp>
      <p:sp>
        <p:nvSpPr>
          <p:cNvPr id="7" name="Google Shape;103;p25">
            <a:extLst>
              <a:ext uri="{FF2B5EF4-FFF2-40B4-BE49-F238E27FC236}">
                <a16:creationId xmlns:a16="http://schemas.microsoft.com/office/drawing/2014/main" id="{282720B7-ED49-408D-BB49-7BAD7BC9449A}"/>
              </a:ext>
            </a:extLst>
          </p:cNvPr>
          <p:cNvSpPr txBox="1"/>
          <p:nvPr/>
        </p:nvSpPr>
        <p:spPr>
          <a:xfrm>
            <a:off x="628658" y="1554006"/>
            <a:ext cx="3943342" cy="3236558"/>
          </a:xfrm>
          <a:prstGeom prst="rect">
            <a:avLst/>
          </a:prstGeom>
          <a:noFill/>
          <a:ln w="9525" cap="flat" cmpd="sng">
            <a:noFill/>
            <a:prstDash val="solid"/>
            <a:round/>
            <a:headEnd type="none" w="sm" len="sm"/>
            <a:tailEnd type="none" w="sm" len="sm"/>
          </a:ln>
        </p:spPr>
        <p:txBody>
          <a:bodyPr spcFirstLastPara="1" wrap="square" lIns="68575" tIns="34275" rIns="68575" bIns="34275" anchor="t" anchorCtr="0">
            <a:normAutofit/>
          </a:bodyPr>
          <a:lstStyle/>
          <a:p>
            <a:pPr marL="285750" lvl="0" indent="-285750">
              <a:lnSpc>
                <a:spcPct val="90000"/>
              </a:lnSpc>
              <a:buSzPts val="1100"/>
              <a:buFont typeface="Arial" panose="020B0604020202020204" pitchFamily="34" charset="0"/>
              <a:buChar char="•"/>
            </a:pPr>
            <a:r>
              <a:rPr lang="es-ES" sz="1600" dirty="0">
                <a:solidFill>
                  <a:srgbClr val="25306B"/>
                </a:solidFill>
              </a:rPr>
              <a:t>Aprovechar los lineamientos y orientaciones disponibles</a:t>
            </a:r>
          </a:p>
          <a:p>
            <a:pPr marL="285750" lvl="0" indent="-285750">
              <a:lnSpc>
                <a:spcPct val="90000"/>
              </a:lnSpc>
              <a:buSzPts val="1100"/>
              <a:buFont typeface="Arial" panose="020B0604020202020204" pitchFamily="34" charset="0"/>
              <a:buChar char="•"/>
            </a:pPr>
            <a:endParaRPr lang="es-ES" sz="1600" dirty="0">
              <a:solidFill>
                <a:srgbClr val="25306B"/>
              </a:solidFill>
            </a:endParaRPr>
          </a:p>
          <a:p>
            <a:pPr marL="285750" lvl="0" indent="-285750">
              <a:lnSpc>
                <a:spcPct val="90000"/>
              </a:lnSpc>
              <a:buSzPts val="1100"/>
              <a:buFont typeface="Arial" panose="020B0604020202020204" pitchFamily="34" charset="0"/>
              <a:buChar char="•"/>
            </a:pPr>
            <a:r>
              <a:rPr lang="es-ES" sz="1600" dirty="0">
                <a:solidFill>
                  <a:srgbClr val="25306B"/>
                </a:solidFill>
              </a:rPr>
              <a:t>Mantener una comunicación temprana y transparente con la autoridad</a:t>
            </a:r>
          </a:p>
          <a:p>
            <a:pPr marL="285750" lvl="0" indent="-285750">
              <a:lnSpc>
                <a:spcPct val="90000"/>
              </a:lnSpc>
              <a:buSzPts val="1100"/>
              <a:buFont typeface="Arial" panose="020B0604020202020204" pitchFamily="34" charset="0"/>
              <a:buChar char="•"/>
            </a:pPr>
            <a:endParaRPr lang="es-ES" sz="1600" dirty="0">
              <a:solidFill>
                <a:srgbClr val="25306B"/>
              </a:solidFill>
            </a:endParaRPr>
          </a:p>
          <a:p>
            <a:pPr marL="285750" lvl="0" indent="-285750">
              <a:lnSpc>
                <a:spcPct val="90000"/>
              </a:lnSpc>
              <a:buSzPts val="1100"/>
              <a:buFont typeface="Arial" panose="020B0604020202020204" pitchFamily="34" charset="0"/>
              <a:buChar char="•"/>
            </a:pPr>
            <a:r>
              <a:rPr lang="es-ES" sz="1600" dirty="0">
                <a:solidFill>
                  <a:srgbClr val="25306B"/>
                </a:solidFill>
              </a:rPr>
              <a:t>La mejor forma de agilizar una evaluación ambiental es presentar información pertinente, consistente y enfocada en los potenciales impactos sobre los recursos hídricos</a:t>
            </a:r>
          </a:p>
          <a:p>
            <a:pPr marL="285750" lvl="0" indent="-285750">
              <a:lnSpc>
                <a:spcPct val="90000"/>
              </a:lnSpc>
              <a:buSzPts val="1100"/>
              <a:buFont typeface="Arial" panose="020B0604020202020204" pitchFamily="34" charset="0"/>
              <a:buChar char="•"/>
            </a:pPr>
            <a:endParaRPr lang="es-ES" sz="1600" dirty="0">
              <a:solidFill>
                <a:srgbClr val="25306B"/>
              </a:solidFill>
            </a:endParaRPr>
          </a:p>
        </p:txBody>
      </p:sp>
      <p:pic>
        <p:nvPicPr>
          <p:cNvPr id="23554" name="Picture 2" descr="Ver imagen">
            <a:extLst>
              <a:ext uri="{FF2B5EF4-FFF2-40B4-BE49-F238E27FC236}">
                <a16:creationId xmlns:a16="http://schemas.microsoft.com/office/drawing/2014/main" id="{85FFA8A6-5D0E-45AA-ADC4-5D6D392D69A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30369" y="1422293"/>
            <a:ext cx="3223692" cy="33126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26314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FE76CAD-CABF-4FAC-9EC9-D985BA947C2F}"/>
              </a:ext>
            </a:extLst>
          </p:cNvPr>
          <p:cNvSpPr>
            <a:spLocks noGrp="1"/>
          </p:cNvSpPr>
          <p:nvPr>
            <p:ph type="title"/>
          </p:nvPr>
        </p:nvSpPr>
        <p:spPr/>
        <p:txBody>
          <a:bodyPr>
            <a:normAutofit fontScale="90000"/>
          </a:bodyPr>
          <a:lstStyle/>
          <a:p>
            <a:r>
              <a:rPr lang="es-MX" dirty="0"/>
              <a:t>Mensaje Final</a:t>
            </a:r>
            <a:endParaRPr lang="es-CL" dirty="0"/>
          </a:p>
        </p:txBody>
      </p:sp>
      <p:sp>
        <p:nvSpPr>
          <p:cNvPr id="4" name="Marcador de texto 3">
            <a:extLst>
              <a:ext uri="{FF2B5EF4-FFF2-40B4-BE49-F238E27FC236}">
                <a16:creationId xmlns:a16="http://schemas.microsoft.com/office/drawing/2014/main" id="{8B695408-E17D-4AD7-87D5-69FFDF92E6CC}"/>
              </a:ext>
            </a:extLst>
          </p:cNvPr>
          <p:cNvSpPr>
            <a:spLocks noGrp="1"/>
          </p:cNvSpPr>
          <p:nvPr>
            <p:ph type="body" idx="1"/>
          </p:nvPr>
        </p:nvSpPr>
        <p:spPr>
          <a:xfrm>
            <a:off x="311150" y="1152525"/>
            <a:ext cx="8521700" cy="1317253"/>
          </a:xfrm>
          <a:prstGeom prst="rect">
            <a:avLst/>
          </a:prstGeom>
          <a:solidFill>
            <a:schemeClr val="bg1"/>
          </a:solidFill>
          <a:ln w="38100">
            <a:solidFill>
              <a:srgbClr val="00B050"/>
            </a:solidFill>
          </a:ln>
        </p:spPr>
        <p:txBody>
          <a:bodyPr wrap="square">
            <a:spAutoFit/>
          </a:bodyPr>
          <a:lstStyle/>
          <a:p>
            <a:pPr marL="114300" indent="0">
              <a:buNone/>
            </a:pPr>
            <a:r>
              <a:rPr lang="es-ES" sz="1600" dirty="0"/>
              <a:t>Nuestro objetivo no es solamente evaluar proyectos, sino que contribuir y acompañar a titulares y consultores para que las decisiones ambientales se tomen con la mejor información disponible, resguardando los recursos hídricos, dentro del marco de la Ley,  entregando certeza técnica y jurídica a los proyectos.</a:t>
            </a:r>
            <a:endParaRPr lang="es-CL" sz="1600" dirty="0"/>
          </a:p>
        </p:txBody>
      </p:sp>
    </p:spTree>
    <p:extLst>
      <p:ext uri="{BB962C8B-B14F-4D97-AF65-F5344CB8AC3E}">
        <p14:creationId xmlns:p14="http://schemas.microsoft.com/office/powerpoint/2010/main" val="2448903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264C5F-9FF0-4408-B6AE-9ED5CC83A0D8}"/>
              </a:ext>
            </a:extLst>
          </p:cNvPr>
          <p:cNvSpPr>
            <a:spLocks noGrp="1"/>
          </p:cNvSpPr>
          <p:nvPr>
            <p:ph type="title"/>
          </p:nvPr>
        </p:nvSpPr>
        <p:spPr/>
        <p:txBody>
          <a:bodyPr>
            <a:normAutofit fontScale="90000"/>
          </a:bodyPr>
          <a:lstStyle/>
          <a:p>
            <a:r>
              <a:rPr lang="es-MX" dirty="0"/>
              <a:t>Bonus: Que se viene por parte DGA	</a:t>
            </a:r>
            <a:endParaRPr lang="es-CL" dirty="0"/>
          </a:p>
        </p:txBody>
      </p:sp>
      <p:pic>
        <p:nvPicPr>
          <p:cNvPr id="5" name="Imagen 4">
            <a:extLst>
              <a:ext uri="{FF2B5EF4-FFF2-40B4-BE49-F238E27FC236}">
                <a16:creationId xmlns:a16="http://schemas.microsoft.com/office/drawing/2014/main" id="{E9C2F1A0-B1A4-4DBD-91A6-856F51D795FD}"/>
              </a:ext>
            </a:extLst>
          </p:cNvPr>
          <p:cNvPicPr>
            <a:picLocks noChangeAspect="1"/>
          </p:cNvPicPr>
          <p:nvPr/>
        </p:nvPicPr>
        <p:blipFill>
          <a:blip r:embed="rId2"/>
          <a:stretch>
            <a:fillRect/>
          </a:stretch>
        </p:blipFill>
        <p:spPr>
          <a:xfrm>
            <a:off x="3043965" y="1017725"/>
            <a:ext cx="5605964" cy="2754695"/>
          </a:xfrm>
          <a:prstGeom prst="rect">
            <a:avLst/>
          </a:prstGeom>
        </p:spPr>
      </p:pic>
      <p:pic>
        <p:nvPicPr>
          <p:cNvPr id="4" name="Imagen 3">
            <a:extLst>
              <a:ext uri="{FF2B5EF4-FFF2-40B4-BE49-F238E27FC236}">
                <a16:creationId xmlns:a16="http://schemas.microsoft.com/office/drawing/2014/main" id="{061E0222-7BDC-4D76-93A2-8D202FEE8411}"/>
              </a:ext>
            </a:extLst>
          </p:cNvPr>
          <p:cNvPicPr>
            <a:picLocks noChangeAspect="1"/>
          </p:cNvPicPr>
          <p:nvPr/>
        </p:nvPicPr>
        <p:blipFill>
          <a:blip r:embed="rId3"/>
          <a:stretch>
            <a:fillRect/>
          </a:stretch>
        </p:blipFill>
        <p:spPr>
          <a:xfrm>
            <a:off x="3136762" y="1017725"/>
            <a:ext cx="5626956" cy="3100906"/>
          </a:xfrm>
          <a:prstGeom prst="rect">
            <a:avLst/>
          </a:prstGeom>
        </p:spPr>
      </p:pic>
      <p:pic>
        <p:nvPicPr>
          <p:cNvPr id="6" name="Imagen 5">
            <a:extLst>
              <a:ext uri="{FF2B5EF4-FFF2-40B4-BE49-F238E27FC236}">
                <a16:creationId xmlns:a16="http://schemas.microsoft.com/office/drawing/2014/main" id="{D53F7B6E-B724-4AF4-8A8B-3D8E961FA2E7}"/>
              </a:ext>
            </a:extLst>
          </p:cNvPr>
          <p:cNvPicPr>
            <a:picLocks noChangeAspect="1"/>
          </p:cNvPicPr>
          <p:nvPr/>
        </p:nvPicPr>
        <p:blipFill>
          <a:blip r:embed="rId4"/>
          <a:stretch>
            <a:fillRect/>
          </a:stretch>
        </p:blipFill>
        <p:spPr>
          <a:xfrm>
            <a:off x="3027088" y="-33040"/>
            <a:ext cx="3286308" cy="5143500"/>
          </a:xfrm>
          <a:prstGeom prst="rect">
            <a:avLst/>
          </a:prstGeom>
        </p:spPr>
      </p:pic>
      <p:pic>
        <p:nvPicPr>
          <p:cNvPr id="10" name="Imagen 9">
            <a:extLst>
              <a:ext uri="{FF2B5EF4-FFF2-40B4-BE49-F238E27FC236}">
                <a16:creationId xmlns:a16="http://schemas.microsoft.com/office/drawing/2014/main" id="{4457F6A9-F49E-445D-94CE-504D5D52B887}"/>
              </a:ext>
            </a:extLst>
          </p:cNvPr>
          <p:cNvPicPr>
            <a:picLocks noChangeAspect="1"/>
          </p:cNvPicPr>
          <p:nvPr/>
        </p:nvPicPr>
        <p:blipFill rotWithShape="1">
          <a:blip r:embed="rId5"/>
          <a:srcRect l="10239"/>
          <a:stretch/>
        </p:blipFill>
        <p:spPr>
          <a:xfrm>
            <a:off x="531047" y="1176697"/>
            <a:ext cx="2293571" cy="1114581"/>
          </a:xfrm>
          <a:prstGeom prst="rect">
            <a:avLst/>
          </a:prstGeom>
        </p:spPr>
      </p:pic>
      <p:pic>
        <p:nvPicPr>
          <p:cNvPr id="11" name="Imagen 10">
            <a:extLst>
              <a:ext uri="{FF2B5EF4-FFF2-40B4-BE49-F238E27FC236}">
                <a16:creationId xmlns:a16="http://schemas.microsoft.com/office/drawing/2014/main" id="{EC1E1469-C7BD-4A4A-A43C-29E994B83FDB}"/>
              </a:ext>
            </a:extLst>
          </p:cNvPr>
          <p:cNvPicPr>
            <a:picLocks noChangeAspect="1"/>
          </p:cNvPicPr>
          <p:nvPr/>
        </p:nvPicPr>
        <p:blipFill rotWithShape="1">
          <a:blip r:embed="rId6"/>
          <a:srcRect l="8789"/>
          <a:stretch/>
        </p:blipFill>
        <p:spPr>
          <a:xfrm>
            <a:off x="471314" y="2291278"/>
            <a:ext cx="2632777" cy="809738"/>
          </a:xfrm>
          <a:prstGeom prst="rect">
            <a:avLst/>
          </a:prstGeom>
        </p:spPr>
      </p:pic>
      <p:pic>
        <p:nvPicPr>
          <p:cNvPr id="12" name="Imagen 11">
            <a:extLst>
              <a:ext uri="{FF2B5EF4-FFF2-40B4-BE49-F238E27FC236}">
                <a16:creationId xmlns:a16="http://schemas.microsoft.com/office/drawing/2014/main" id="{221B374C-7348-4A2A-A5AF-AB90756F7AFC}"/>
              </a:ext>
            </a:extLst>
          </p:cNvPr>
          <p:cNvPicPr>
            <a:picLocks noChangeAspect="1"/>
          </p:cNvPicPr>
          <p:nvPr/>
        </p:nvPicPr>
        <p:blipFill>
          <a:blip r:embed="rId7"/>
          <a:stretch>
            <a:fillRect/>
          </a:stretch>
        </p:blipFill>
        <p:spPr>
          <a:xfrm>
            <a:off x="516193" y="3185050"/>
            <a:ext cx="2448267" cy="1867161"/>
          </a:xfrm>
          <a:prstGeom prst="rect">
            <a:avLst/>
          </a:prstGeom>
        </p:spPr>
      </p:pic>
    </p:spTree>
    <p:extLst>
      <p:ext uri="{BB962C8B-B14F-4D97-AF65-F5344CB8AC3E}">
        <p14:creationId xmlns:p14="http://schemas.microsoft.com/office/powerpoint/2010/main" val="3421169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Shape 155"/>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18ebe327-d2a7-49c9-90c6-d690b69d78b6">
      <Terms xmlns="http://schemas.microsoft.com/office/infopath/2007/PartnerControls"/>
    </lcf76f155ced4ddcb4097134ff3c332f>
    <TaxCatchAll xmlns="2f0c9b3f-a629-47dc-b17b-935a8550ad2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o" ma:contentTypeID="0x010100EACBC8FDCE0C3A4CA1F4A1C32A35A75F" ma:contentTypeVersion="16" ma:contentTypeDescription="Crear nuevo documento." ma:contentTypeScope="" ma:versionID="f24bd881124760bcf0972bdc16e8e08c">
  <xsd:schema xmlns:xsd="http://www.w3.org/2001/XMLSchema" xmlns:xs="http://www.w3.org/2001/XMLSchema" xmlns:p="http://schemas.microsoft.com/office/2006/metadata/properties" xmlns:ns2="18ebe327-d2a7-49c9-90c6-d690b69d78b6" xmlns:ns3="2f0c9b3f-a629-47dc-b17b-935a8550ad2e" targetNamespace="http://schemas.microsoft.com/office/2006/metadata/properties" ma:root="true" ma:fieldsID="9945328e44a9c125a3ac459e4aba1e0c" ns2:_="" ns3:_="">
    <xsd:import namespace="18ebe327-d2a7-49c9-90c6-d690b69d78b6"/>
    <xsd:import namespace="2f0c9b3f-a629-47dc-b17b-935a8550ad2e"/>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2:MediaLengthInSecond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ebe327-d2a7-49c9-90c6-d690b69d78b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Etiquetas de imagen" ma:readOnly="false" ma:fieldId="{5cf76f15-5ced-4ddc-b409-7134ff3c332f}" ma:taxonomyMulti="true" ma:sspId="62f0dbd7-f940-49bd-8720-2bbe133a983e"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dexed="true" ma:internalName="MediaServiceDateTaken"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f0c9b3f-a629-47dc-b17b-935a8550ad2e" elementFormDefault="qualified">
    <xsd:import namespace="http://schemas.microsoft.com/office/2006/documentManagement/types"/>
    <xsd:import namespace="http://schemas.microsoft.com/office/infopath/2007/PartnerControls"/>
    <xsd:element name="SharedWithUsers" ma:index="10"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Detalles de uso compartido" ma:internalName="SharedWithDetails" ma:readOnly="true">
      <xsd:simpleType>
        <xsd:restriction base="dms:Note">
          <xsd:maxLength value="255"/>
        </xsd:restriction>
      </xsd:simpleType>
    </xsd:element>
    <xsd:element name="TaxCatchAll" ma:index="14" nillable="true" ma:displayName="Taxonomy Catch All Column" ma:hidden="true" ma:list="{b45ef551-3dc4-4c93-ae5a-b6ea96d4952a}" ma:internalName="TaxCatchAll" ma:showField="CatchAllData" ma:web="2f0c9b3f-a629-47dc-b17b-935a8550ad2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F251984-9201-4895-91AE-CCE1B3EE0299}">
  <ds:schemaRefs>
    <ds:schemaRef ds:uri="http://schemas.microsoft.com/office/2006/documentManagement/types"/>
    <ds:schemaRef ds:uri="http://www.w3.org/XML/1998/namespace"/>
    <ds:schemaRef ds:uri="http://schemas.microsoft.com/office/2006/metadata/properties"/>
    <ds:schemaRef ds:uri="2f0c9b3f-a629-47dc-b17b-935a8550ad2e"/>
    <ds:schemaRef ds:uri="http://schemas.openxmlformats.org/package/2006/metadata/core-properties"/>
    <ds:schemaRef ds:uri="http://purl.org/dc/terms/"/>
    <ds:schemaRef ds:uri="18ebe327-d2a7-49c9-90c6-d690b69d78b6"/>
    <ds:schemaRef ds:uri="http://schemas.microsoft.com/office/infopath/2007/PartnerControls"/>
    <ds:schemaRef ds:uri="http://purl.org/dc/dcmitype/"/>
    <ds:schemaRef ds:uri="http://purl.org/dc/elements/1.1/"/>
  </ds:schemaRefs>
</ds:datastoreItem>
</file>

<file path=customXml/itemProps2.xml><?xml version="1.0" encoding="utf-8"?>
<ds:datastoreItem xmlns:ds="http://schemas.openxmlformats.org/officeDocument/2006/customXml" ds:itemID="{3615EFC0-9892-417B-99BA-3C4683888A10}">
  <ds:schemaRefs>
    <ds:schemaRef ds:uri="http://schemas.microsoft.com/sharepoint/v3/contenttype/forms"/>
  </ds:schemaRefs>
</ds:datastoreItem>
</file>

<file path=customXml/itemProps3.xml><?xml version="1.0" encoding="utf-8"?>
<ds:datastoreItem xmlns:ds="http://schemas.openxmlformats.org/officeDocument/2006/customXml" ds:itemID="{21053B44-7B3A-4DA4-9DE5-C3445A52684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ebe327-d2a7-49c9-90c6-d690b69d78b6"/>
    <ds:schemaRef ds:uri="2f0c9b3f-a629-47dc-b17b-935a8550ad2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16862</TotalTime>
  <Words>1122</Words>
  <Application>Microsoft Office PowerPoint</Application>
  <PresentationFormat>On-screen Show (16:9)</PresentationFormat>
  <Paragraphs>179</Paragraphs>
  <Slides>18</Slides>
  <Notes>15</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Simple Light</vt:lpstr>
      <vt:lpstr>PowerPoint Presentation</vt:lpstr>
      <vt:lpstr>Contexto: MOP-DGA unos de los Organismos del Estado más requerido en el SEIA</vt:lpstr>
      <vt:lpstr>Contexto: Minería y regiones del norte con mayor peso en la inversión sometida al SEIA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Mensaje Final</vt:lpstr>
      <vt:lpstr>Bonus: Que se viene por parte DGA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Raúl Becerra Valladares (DGA)</dc:creator>
  <cp:lastModifiedBy>Diego San Miguel Cornejo (DGA)</cp:lastModifiedBy>
  <cp:revision>70</cp:revision>
  <dcterms:modified xsi:type="dcterms:W3CDTF">2026-09-08T19:12:01Z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0x010100EACBC8FDCE0C3A4CA1F4A1C32A35A75F</vt:lpwstr>
  </property>
  <property fmtid="{D5CDD505-2E9C-101B-9397-08002B2CF9AE}" pid="3" name="MediaServiceImageTags">
    <vt:lpwstr/>
  </property>
</Properties>
</file>