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18"/>
  </p:notesMasterIdLst>
  <p:sldIdLst>
    <p:sldId id="268" r:id="rId3"/>
    <p:sldId id="690" r:id="rId4"/>
    <p:sldId id="258" r:id="rId5"/>
    <p:sldId id="259" r:id="rId6"/>
    <p:sldId id="261" r:id="rId7"/>
    <p:sldId id="262" r:id="rId8"/>
    <p:sldId id="263" r:id="rId9"/>
    <p:sldId id="692" r:id="rId10"/>
    <p:sldId id="691" r:id="rId11"/>
    <p:sldId id="693" r:id="rId12"/>
    <p:sldId id="694" r:id="rId13"/>
    <p:sldId id="695" r:id="rId14"/>
    <p:sldId id="697" r:id="rId15"/>
    <p:sldId id="698" r:id="rId16"/>
    <p:sldId id="696"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12345C"/>
    <a:srgbClr val="EF3B2D"/>
    <a:srgbClr val="41B6E6"/>
    <a:srgbClr val="78BE20"/>
    <a:srgbClr val="7E5AA6"/>
    <a:srgbClr val="F7B500"/>
    <a:srgbClr val="009B8E"/>
    <a:srgbClr val="F26A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18"/>
    <p:restoredTop sz="94610"/>
  </p:normalViewPr>
  <p:slideViewPr>
    <p:cSldViewPr snapToGrid="0" snapToObjects="1">
      <p:cViewPr varScale="1">
        <p:scale>
          <a:sx n="111" d="100"/>
          <a:sy n="111" d="100"/>
        </p:scale>
        <p:origin x="45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787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6BDF6-89B0-25F7-AF7A-140333D448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6EA984-B1D0-4A25-2DC4-571712AED9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72A822-D74D-2F92-8AE9-10AE5F2AD1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0AC6D1-0EA0-5C06-464B-23CD31F56E84}"/>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2873548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A5B73-C94D-D531-D9D9-D0C3F901D5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8EFDD9-1D86-511A-C7C6-7080EF3BE3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017ED1-BCA6-13C9-7F4F-F153CAC16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247B1D7-DE02-3E9C-FAEF-7F579A500B68}"/>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39664380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4FAC0-E631-859B-43C8-938248D60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9485A5-25DD-2D1E-F50B-16B1742AF2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E65EE-FB96-4360-CD6A-F489D85BD4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0EC928E-0AA8-8EAC-C858-67C2DC8F704C}"/>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24566724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DE5ED-4997-E6A0-22D5-188F201A3A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9A0AD8-CD18-11B8-21E3-83DA29FBCE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547BF3-4378-8F95-36AF-6B149736C15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93D102-6C6C-E163-26D3-C39E59B32C75}"/>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10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8C15CB-D18F-51A8-3406-1D1D0629FC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E415E2-02EF-6CCC-9F2A-46A6010D02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C3C019-F82D-1708-8B3D-DF88595CD36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B9C86D-20A3-C918-8C33-629AE3C62D8F}"/>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527675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FE0E-492B-F9C7-8F84-C0EA7E690C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27AB9F-6A8C-BF69-2B3D-6E4C54DB03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629CBB-9E86-2DFE-3A5F-A7EDF0485D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41C645-F5F8-841B-6593-7CBA1DC13934}"/>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4753659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18F81-6E04-9A31-7334-E69469E88E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9CBF22-25A9-5372-44DB-00A46DB059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CA9F4C-23EE-12FB-A1CE-5FE500B603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12C372-78F5-558C-E081-B0E7DF34A5C0}"/>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9364403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182895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76836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013449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996425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99822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81106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50933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20532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3495896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1348104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4714240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‹Nº›</a:t>
            </a:fld>
            <a:endParaRPr lang="en-US"/>
          </a:p>
        </p:txBody>
      </p:sp>
    </p:spTree>
    <p:extLst>
      <p:ext uri="{BB962C8B-B14F-4D97-AF65-F5344CB8AC3E}">
        <p14:creationId xmlns:p14="http://schemas.microsoft.com/office/powerpoint/2010/main" val="25516868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62"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‹Nº›</a:t>
            </a:fld>
            <a:endParaRPr lang="en-US"/>
          </a:p>
        </p:txBody>
      </p:sp>
    </p:spTree>
    <p:extLst>
      <p:ext uri="{BB962C8B-B14F-4D97-AF65-F5344CB8AC3E}">
        <p14:creationId xmlns:p14="http://schemas.microsoft.com/office/powerpoint/2010/main" val="4211182174"/>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humberto.estay@amtc.cl" TargetMode="External"/><Relationship Id="rId2" Type="http://schemas.openxmlformats.org/officeDocument/2006/relationships/image" Target="../media/image1.png"/><Relationship Id="rId1" Type="http://schemas.openxmlformats.org/officeDocument/2006/relationships/slideLayout" Target="../slideLayouts/slideLayout9.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svg"/><Relationship Id="rId18" Type="http://schemas.openxmlformats.org/officeDocument/2006/relationships/image" Target="../media/image20.png"/><Relationship Id="rId3" Type="http://schemas.openxmlformats.org/officeDocument/2006/relationships/image" Target="../media/image5.svg"/><Relationship Id="rId7" Type="http://schemas.openxmlformats.org/officeDocument/2006/relationships/image" Target="../media/image9.svg"/><Relationship Id="rId12" Type="http://schemas.openxmlformats.org/officeDocument/2006/relationships/image" Target="../media/image14.svg"/><Relationship Id="rId17" Type="http://schemas.openxmlformats.org/officeDocument/2006/relationships/image" Target="../media/image19.png"/><Relationship Id="rId2" Type="http://schemas.openxmlformats.org/officeDocument/2006/relationships/image" Target="../media/image4.svg"/><Relationship Id="rId16" Type="http://schemas.openxmlformats.org/officeDocument/2006/relationships/image" Target="../media/image18.png"/><Relationship Id="rId1" Type="http://schemas.openxmlformats.org/officeDocument/2006/relationships/slideLayout" Target="../slideLayouts/slideLayout9.xml"/><Relationship Id="rId6" Type="http://schemas.openxmlformats.org/officeDocument/2006/relationships/image" Target="../media/image8.svg"/><Relationship Id="rId11" Type="http://schemas.openxmlformats.org/officeDocument/2006/relationships/image" Target="../media/image13.svg"/><Relationship Id="rId5" Type="http://schemas.openxmlformats.org/officeDocument/2006/relationships/image" Target="../media/image7.svg"/><Relationship Id="rId15" Type="http://schemas.openxmlformats.org/officeDocument/2006/relationships/image" Target="../media/image1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svg"/><Relationship Id="rId14" Type="http://schemas.openxmlformats.org/officeDocument/2006/relationships/image" Target="../media/image16.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 Id="rId9" Type="http://schemas.openxmlformats.org/officeDocument/2006/relationships/image" Target="../media/image26.jpeg"/></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png"/><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37.emf"/><Relationship Id="rId5" Type="http://schemas.openxmlformats.org/officeDocument/2006/relationships/image" Target="../media/image34.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1.jp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3D870-973D-28AC-C3B0-DFAFADF39C08}"/>
            </a:ext>
          </a:extLst>
        </p:cNvPr>
        <p:cNvGrpSpPr/>
        <p:nvPr/>
      </p:nvGrpSpPr>
      <p:grpSpPr>
        <a:xfrm>
          <a:off x="0" y="0"/>
          <a:ext cx="0" cy="0"/>
          <a:chOff x="0" y="0"/>
          <a:chExt cx="0" cy="0"/>
        </a:xfrm>
      </p:grpSpPr>
      <p:sp>
        <p:nvSpPr>
          <p:cNvPr id="57" name="Rectangle 56">
            <a:extLst>
              <a:ext uri="{FF2B5EF4-FFF2-40B4-BE49-F238E27FC236}">
                <a16:creationId xmlns:a16="http://schemas.microsoft.com/office/drawing/2014/main" id="{A6100959-7124-E74E-B154-55B24C8CA818}"/>
              </a:ext>
            </a:extLst>
          </p:cNvPr>
          <p:cNvSpPr/>
          <p:nvPr/>
        </p:nvSpPr>
        <p:spPr>
          <a:xfrm>
            <a:off x="8961120" y="6717792"/>
            <a:ext cx="3063240" cy="109728"/>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8" name="CuadroTexto 197">
            <a:extLst>
              <a:ext uri="{FF2B5EF4-FFF2-40B4-BE49-F238E27FC236}">
                <a16:creationId xmlns:a16="http://schemas.microsoft.com/office/drawing/2014/main" id="{F57D8AD1-CE9F-56A6-697C-CD20721BBB0A}"/>
              </a:ext>
            </a:extLst>
          </p:cNvPr>
          <p:cNvSpPr txBox="1"/>
          <p:nvPr/>
        </p:nvSpPr>
        <p:spPr>
          <a:xfrm>
            <a:off x="424876" y="4054691"/>
            <a:ext cx="2110142" cy="93871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TRANSFERIMOS TECNOLOGÍA,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DESARROLLAMOS TALENTO 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CONECTAMOS INDUSTRIA CON CIENCIA APLICADA.</a:t>
            </a:r>
          </a:p>
        </p:txBody>
      </p:sp>
      <p:pic>
        <p:nvPicPr>
          <p:cNvPr id="3" name="Imagen 2">
            <a:extLst>
              <a:ext uri="{FF2B5EF4-FFF2-40B4-BE49-F238E27FC236}">
                <a16:creationId xmlns:a16="http://schemas.microsoft.com/office/drawing/2014/main" id="{1871D70C-5EE5-6CE6-B0C2-8AB148B7DC82}"/>
              </a:ext>
            </a:extLst>
          </p:cNvPr>
          <p:cNvPicPr>
            <a:picLocks noChangeAspect="1"/>
          </p:cNvPicPr>
          <p:nvPr/>
        </p:nvPicPr>
        <p:blipFill>
          <a:blip r:embed="rId2"/>
          <a:stretch>
            <a:fillRect/>
          </a:stretch>
        </p:blipFill>
        <p:spPr>
          <a:xfrm>
            <a:off x="9786475" y="127454"/>
            <a:ext cx="2195231" cy="1019720"/>
          </a:xfrm>
          <a:prstGeom prst="rect">
            <a:avLst/>
          </a:prstGeom>
        </p:spPr>
      </p:pic>
      <p:sp>
        <p:nvSpPr>
          <p:cNvPr id="8" name="Text Box 4">
            <a:extLst>
              <a:ext uri="{FF2B5EF4-FFF2-40B4-BE49-F238E27FC236}">
                <a16:creationId xmlns:a16="http://schemas.microsoft.com/office/drawing/2014/main" id="{6AD3D13B-146B-FDE1-5E95-00DF2C33C840}"/>
              </a:ext>
            </a:extLst>
          </p:cNvPr>
          <p:cNvSpPr txBox="1">
            <a:spLocks noChangeArrowheads="1"/>
          </p:cNvSpPr>
          <p:nvPr/>
        </p:nvSpPr>
        <p:spPr bwMode="auto">
          <a:xfrm>
            <a:off x="1718115" y="2188813"/>
            <a:ext cx="8341340" cy="4031873"/>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pPr algn="ctr"/>
            <a:r>
              <a:rPr lang="es-CL" sz="4400" dirty="0"/>
              <a:t>Desde salmuera a producto: Un zoom a los desafíos actuales del proceso completo DLE</a:t>
            </a:r>
          </a:p>
          <a:p>
            <a:pPr algn="ctr"/>
            <a:endParaRPr lang="es-MX" dirty="0"/>
          </a:p>
          <a:p>
            <a:pPr algn="ctr"/>
            <a:r>
              <a:rPr lang="es-MX" sz="1800" dirty="0"/>
              <a:t>Dr. Humberto Estay Cuenca, Director, Principal </a:t>
            </a:r>
            <a:r>
              <a:rPr lang="es-MX" sz="1800" dirty="0" err="1"/>
              <a:t>Researcher</a:t>
            </a:r>
            <a:endParaRPr lang="es-MX" sz="1800" dirty="0"/>
          </a:p>
          <a:p>
            <a:pPr algn="ctr"/>
            <a:r>
              <a:rPr lang="es-MX" sz="1800" dirty="0" err="1"/>
              <a:t>Advanced</a:t>
            </a:r>
            <a:r>
              <a:rPr lang="es-MX" sz="1800" dirty="0"/>
              <a:t> </a:t>
            </a:r>
            <a:r>
              <a:rPr lang="es-MX" sz="1800" dirty="0" err="1"/>
              <a:t>Mining</a:t>
            </a:r>
            <a:r>
              <a:rPr lang="es-MX" sz="1800" dirty="0"/>
              <a:t> </a:t>
            </a:r>
            <a:r>
              <a:rPr lang="es-MX" sz="1800" dirty="0" err="1"/>
              <a:t>Technology</a:t>
            </a:r>
            <a:r>
              <a:rPr lang="es-MX" sz="1800" dirty="0"/>
              <a:t> Center (AMTC), Universidad de Chile</a:t>
            </a:r>
          </a:p>
          <a:p>
            <a:pPr algn="ctr"/>
            <a:r>
              <a:rPr lang="es-MX" sz="1800" dirty="0">
                <a:hlinkClick r:id="rId3"/>
              </a:rPr>
              <a:t>humberto.estay@amtc.cl</a:t>
            </a:r>
            <a:endParaRPr lang="es-MX" sz="1800" dirty="0"/>
          </a:p>
        </p:txBody>
      </p:sp>
      <p:pic>
        <p:nvPicPr>
          <p:cNvPr id="17" name="Imagen 16">
            <a:extLst>
              <a:ext uri="{FF2B5EF4-FFF2-40B4-BE49-F238E27FC236}">
                <a16:creationId xmlns:a16="http://schemas.microsoft.com/office/drawing/2014/main" id="{E47016A2-134A-C940-C71C-1B5BD148A5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604" y="209642"/>
            <a:ext cx="1440160" cy="1146073"/>
          </a:xfrm>
          <a:prstGeom prst="rect">
            <a:avLst/>
          </a:prstGeom>
        </p:spPr>
      </p:pic>
      <p:sp>
        <p:nvSpPr>
          <p:cNvPr id="21" name="Rectangle 1">
            <a:extLst>
              <a:ext uri="{FF2B5EF4-FFF2-40B4-BE49-F238E27FC236}">
                <a16:creationId xmlns:a16="http://schemas.microsoft.com/office/drawing/2014/main" id="{942F16AA-95BA-67E0-DF72-E411D6260441}"/>
              </a:ext>
            </a:extLst>
          </p:cNvPr>
          <p:cNvSpPr/>
          <p:nvPr/>
        </p:nvSpPr>
        <p:spPr>
          <a:xfrm>
            <a:off x="2243685" y="6456182"/>
            <a:ext cx="7128792" cy="261610"/>
          </a:xfrm>
          <a:prstGeom prst="rect">
            <a:avLst/>
          </a:prstGeom>
        </p:spPr>
        <p:txBody>
          <a:bodyPr wrap="square">
            <a:spAutoFit/>
          </a:bodyPr>
          <a:lstStyle/>
          <a:p>
            <a:pPr algn="ctr" eaLnBrk="1" hangingPunct="1"/>
            <a:r>
              <a:rPr lang="es-MX" sz="1100" b="1" dirty="0">
                <a:latin typeface="Arial" charset="0"/>
              </a:rPr>
              <a:t>Santiago, Chile, 10 de Septiembre 2026</a:t>
            </a:r>
            <a:endParaRPr lang="es-MX" sz="1050" b="1" dirty="0">
              <a:latin typeface="Arial" charset="0"/>
            </a:endParaRPr>
          </a:p>
        </p:txBody>
      </p:sp>
      <p:pic>
        <p:nvPicPr>
          <p:cNvPr id="23" name="Imagen 22">
            <a:extLst>
              <a:ext uri="{FF2B5EF4-FFF2-40B4-BE49-F238E27FC236}">
                <a16:creationId xmlns:a16="http://schemas.microsoft.com/office/drawing/2014/main" id="{E393079C-6986-8FE6-BB60-0806DE76BE6E}"/>
              </a:ext>
            </a:extLst>
          </p:cNvPr>
          <p:cNvPicPr>
            <a:picLocks noChangeAspect="1"/>
          </p:cNvPicPr>
          <p:nvPr/>
        </p:nvPicPr>
        <p:blipFill>
          <a:blip r:embed="rId5"/>
          <a:stretch>
            <a:fillRect/>
          </a:stretch>
        </p:blipFill>
        <p:spPr>
          <a:xfrm>
            <a:off x="4532366" y="637314"/>
            <a:ext cx="2353326" cy="1388538"/>
          </a:xfrm>
          <a:prstGeom prst="rect">
            <a:avLst/>
          </a:prstGeom>
        </p:spPr>
      </p:pic>
    </p:spTree>
    <p:extLst>
      <p:ext uri="{BB962C8B-B14F-4D97-AF65-F5344CB8AC3E}">
        <p14:creationId xmlns:p14="http://schemas.microsoft.com/office/powerpoint/2010/main" val="15715310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B6F21-E0E6-FF13-9C0C-0EED218CB8E3}"/>
            </a:ext>
          </a:extLst>
        </p:cNvPr>
        <p:cNvGrpSpPr/>
        <p:nvPr/>
      </p:nvGrpSpPr>
      <p:grpSpPr>
        <a:xfrm>
          <a:off x="0" y="0"/>
          <a:ext cx="0" cy="0"/>
          <a:chOff x="0" y="0"/>
          <a:chExt cx="0" cy="0"/>
        </a:xfrm>
      </p:grpSpPr>
      <p:sp>
        <p:nvSpPr>
          <p:cNvPr id="13" name="Rounded Rectangle 12">
            <a:extLst>
              <a:ext uri="{FF2B5EF4-FFF2-40B4-BE49-F238E27FC236}">
                <a16:creationId xmlns:a16="http://schemas.microsoft.com/office/drawing/2014/main" id="{22FDA819-F4CF-9B41-9E15-66DBD82714F2}"/>
              </a:ext>
            </a:extLst>
          </p:cNvPr>
          <p:cNvSpPr/>
          <p:nvPr/>
        </p:nvSpPr>
        <p:spPr>
          <a:xfrm>
            <a:off x="94488" y="5005749"/>
            <a:ext cx="12003025" cy="1760210"/>
          </a:xfrm>
          <a:prstGeom prst="roundRect">
            <a:avLst>
              <a:gd name="adj" fmla="val 4762"/>
            </a:avLst>
          </a:prstGeom>
          <a:solidFill>
            <a:srgbClr val="F8F9FB"/>
          </a:solidFill>
          <a:ln>
            <a:solidFill>
              <a:srgbClr val="E1E4E8"/>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ptos" panose="020B0004020202020204" pitchFamily="34" charset="0"/>
            </a:endParaRPr>
          </a:p>
        </p:txBody>
      </p:sp>
      <p:grpSp>
        <p:nvGrpSpPr>
          <p:cNvPr id="150" name="Grupo 149">
            <a:extLst>
              <a:ext uri="{FF2B5EF4-FFF2-40B4-BE49-F238E27FC236}">
                <a16:creationId xmlns:a16="http://schemas.microsoft.com/office/drawing/2014/main" id="{178349A8-19C6-88B7-1FAF-A4D901E8A919}"/>
              </a:ext>
            </a:extLst>
          </p:cNvPr>
          <p:cNvGrpSpPr/>
          <p:nvPr/>
        </p:nvGrpSpPr>
        <p:grpSpPr>
          <a:xfrm>
            <a:off x="6162624" y="5912916"/>
            <a:ext cx="1930372" cy="843518"/>
            <a:chOff x="304799" y="5039640"/>
            <a:chExt cx="1930372" cy="843518"/>
          </a:xfrm>
        </p:grpSpPr>
        <p:sp>
          <p:nvSpPr>
            <p:cNvPr id="151" name="TextBox 14">
              <a:extLst>
                <a:ext uri="{FF2B5EF4-FFF2-40B4-BE49-F238E27FC236}">
                  <a16:creationId xmlns:a16="http://schemas.microsoft.com/office/drawing/2014/main" id="{CBECFA03-5F8F-05FA-942B-5DE9A3673358}"/>
                </a:ext>
              </a:extLst>
            </p:cNvPr>
            <p:cNvSpPr txBox="1"/>
            <p:nvPr/>
          </p:nvSpPr>
          <p:spPr>
            <a:xfrm>
              <a:off x="823464" y="5039640"/>
              <a:ext cx="761747"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+40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52" name="TextBox 15">
              <a:extLst>
                <a:ext uri="{FF2B5EF4-FFF2-40B4-BE49-F238E27FC236}">
                  <a16:creationId xmlns:a16="http://schemas.microsoft.com/office/drawing/2014/main" id="{583FA777-097E-6380-D042-34782C6EE7C3}"/>
                </a:ext>
              </a:extLst>
            </p:cNvPr>
            <p:cNvSpPr txBox="1"/>
            <p:nvPr/>
          </p:nvSpPr>
          <p:spPr>
            <a:xfrm>
              <a:off x="817330" y="5421493"/>
              <a:ext cx="1417841"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Colaboraciones internacionales</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53" name="Gráfico 152">
              <a:extLst>
                <a:ext uri="{FF2B5EF4-FFF2-40B4-BE49-F238E27FC236}">
                  <a16:creationId xmlns:a16="http://schemas.microsoft.com/office/drawing/2014/main" id="{4FDA7084-9B6A-7310-1790-88DD1DF8E8BC}"/>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04799" y="5129028"/>
              <a:ext cx="540000" cy="540000"/>
            </a:xfrm>
            <a:prstGeom prst="rect">
              <a:avLst/>
            </a:prstGeom>
          </p:spPr>
        </p:pic>
      </p:grpSp>
      <p:grpSp>
        <p:nvGrpSpPr>
          <p:cNvPr id="125" name="Grupo 124">
            <a:extLst>
              <a:ext uri="{FF2B5EF4-FFF2-40B4-BE49-F238E27FC236}">
                <a16:creationId xmlns:a16="http://schemas.microsoft.com/office/drawing/2014/main" id="{E0267FD3-67DF-0B46-CEF3-F121A42CD291}"/>
              </a:ext>
            </a:extLst>
          </p:cNvPr>
          <p:cNvGrpSpPr/>
          <p:nvPr/>
        </p:nvGrpSpPr>
        <p:grpSpPr>
          <a:xfrm>
            <a:off x="243531" y="5071824"/>
            <a:ext cx="1692000" cy="658851"/>
            <a:chOff x="304799" y="5039640"/>
            <a:chExt cx="1596995" cy="658851"/>
          </a:xfrm>
        </p:grpSpPr>
        <p:sp>
          <p:nvSpPr>
            <p:cNvPr id="15" name="TextBox 14">
              <a:extLst>
                <a:ext uri="{FF2B5EF4-FFF2-40B4-BE49-F238E27FC236}">
                  <a16:creationId xmlns:a16="http://schemas.microsoft.com/office/drawing/2014/main" id="{BBE83327-ADA5-6897-FB14-9B493168CADF}"/>
                </a:ext>
              </a:extLst>
            </p:cNvPr>
            <p:cNvSpPr txBox="1"/>
            <p:nvPr/>
          </p:nvSpPr>
          <p:spPr>
            <a:xfrm>
              <a:off x="823464" y="5039640"/>
              <a:ext cx="732893"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2800" b="1" i="0" u="none" strike="noStrike" kern="1200" cap="none" spc="0" normalizeH="0" baseline="0" noProof="0" dirty="0">
                  <a:ln>
                    <a:noFill/>
                  </a:ln>
                  <a:solidFill>
                    <a:srgbClr val="082D5F"/>
                  </a:solidFill>
                  <a:effectLst/>
                  <a:uLnTx/>
                  <a:uFillTx/>
                  <a:latin typeface="Aptos" panose="020B0004020202020204" pitchFamily="34" charset="0"/>
                </a:rPr>
                <a:t>180</a:t>
              </a:r>
            </a:p>
          </p:txBody>
        </p:sp>
        <p:sp>
          <p:nvSpPr>
            <p:cNvPr id="16" name="TextBox 15">
              <a:extLst>
                <a:ext uri="{FF2B5EF4-FFF2-40B4-BE49-F238E27FC236}">
                  <a16:creationId xmlns:a16="http://schemas.microsoft.com/office/drawing/2014/main" id="{2ED6D680-2139-8A79-B399-6D830C954CD7}"/>
                </a:ext>
              </a:extLst>
            </p:cNvPr>
            <p:cNvSpPr txBox="1"/>
            <p:nvPr/>
          </p:nvSpPr>
          <p:spPr>
            <a:xfrm>
              <a:off x="817330" y="5421492"/>
              <a:ext cx="1084464" cy="276999"/>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200" b="0" i="0" u="none" strike="noStrike" kern="1200" cap="none" spc="0" normalizeH="0" baseline="0" noProof="0" dirty="0" err="1">
                  <a:ln>
                    <a:noFill/>
                  </a:ln>
                  <a:solidFill>
                    <a:srgbClr val="373737"/>
                  </a:solidFill>
                  <a:effectLst/>
                  <a:uLnTx/>
                  <a:uFillTx/>
                  <a:latin typeface="Aptos" panose="020B0004020202020204" pitchFamily="34" charset="0"/>
                </a:rPr>
                <a:t>Investigadores</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20" name="Gráfico 119">
              <a:extLst>
                <a:ext uri="{FF2B5EF4-FFF2-40B4-BE49-F238E27FC236}">
                  <a16:creationId xmlns:a16="http://schemas.microsoft.com/office/drawing/2014/main" id="{8C1FB726-2632-F140-3EFF-42FB7E0FE706}"/>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04799" y="5129028"/>
              <a:ext cx="540000" cy="540000"/>
            </a:xfrm>
            <a:prstGeom prst="rect">
              <a:avLst/>
            </a:prstGeom>
          </p:spPr>
        </p:pic>
      </p:grpSp>
      <p:grpSp>
        <p:nvGrpSpPr>
          <p:cNvPr id="126" name="Grupo 125">
            <a:extLst>
              <a:ext uri="{FF2B5EF4-FFF2-40B4-BE49-F238E27FC236}">
                <a16:creationId xmlns:a16="http://schemas.microsoft.com/office/drawing/2014/main" id="{3DEB72F0-2BA5-3C15-FC05-4472FA76C447}"/>
              </a:ext>
            </a:extLst>
          </p:cNvPr>
          <p:cNvGrpSpPr/>
          <p:nvPr/>
        </p:nvGrpSpPr>
        <p:grpSpPr>
          <a:xfrm>
            <a:off x="2217743" y="5912916"/>
            <a:ext cx="1599456" cy="843517"/>
            <a:chOff x="322347" y="5039640"/>
            <a:chExt cx="1495501" cy="843517"/>
          </a:xfrm>
        </p:grpSpPr>
        <p:sp>
          <p:nvSpPr>
            <p:cNvPr id="127" name="TextBox 14">
              <a:extLst>
                <a:ext uri="{FF2B5EF4-FFF2-40B4-BE49-F238E27FC236}">
                  <a16:creationId xmlns:a16="http://schemas.microsoft.com/office/drawing/2014/main" id="{9B938A55-6AF9-DB2B-6AE8-CE636C217EBD}"/>
                </a:ext>
              </a:extLst>
            </p:cNvPr>
            <p:cNvSpPr txBox="1"/>
            <p:nvPr/>
          </p:nvSpPr>
          <p:spPr>
            <a:xfrm>
              <a:off x="823464" y="5039640"/>
              <a:ext cx="712238"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+50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28" name="TextBox 15">
              <a:extLst>
                <a:ext uri="{FF2B5EF4-FFF2-40B4-BE49-F238E27FC236}">
                  <a16:creationId xmlns:a16="http://schemas.microsoft.com/office/drawing/2014/main" id="{A4C07D55-4365-550F-2E3B-A1E050C65537}"/>
                </a:ext>
              </a:extLst>
            </p:cNvPr>
            <p:cNvSpPr txBox="1"/>
            <p:nvPr/>
          </p:nvSpPr>
          <p:spPr>
            <a:xfrm>
              <a:off x="832437" y="5421492"/>
              <a:ext cx="985411"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proyectos de I+D en 2025</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29" name="Gráfico 128">
              <a:extLst>
                <a:ext uri="{FF2B5EF4-FFF2-40B4-BE49-F238E27FC236}">
                  <a16:creationId xmlns:a16="http://schemas.microsoft.com/office/drawing/2014/main" id="{3F50D179-8396-2B74-3E3F-B6AC7694825E}"/>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22347" y="5129028"/>
              <a:ext cx="504903" cy="540000"/>
            </a:xfrm>
            <a:prstGeom prst="rect">
              <a:avLst/>
            </a:prstGeom>
          </p:spPr>
        </p:pic>
      </p:grpSp>
      <p:grpSp>
        <p:nvGrpSpPr>
          <p:cNvPr id="130" name="Grupo 129">
            <a:extLst>
              <a:ext uri="{FF2B5EF4-FFF2-40B4-BE49-F238E27FC236}">
                <a16:creationId xmlns:a16="http://schemas.microsoft.com/office/drawing/2014/main" id="{283B2593-C079-BDFA-A8E4-B8A0CAB7369E}"/>
              </a:ext>
            </a:extLst>
          </p:cNvPr>
          <p:cNvGrpSpPr/>
          <p:nvPr/>
        </p:nvGrpSpPr>
        <p:grpSpPr>
          <a:xfrm>
            <a:off x="6156026" y="5071824"/>
            <a:ext cx="1994413" cy="856232"/>
            <a:chOff x="304799" y="5039640"/>
            <a:chExt cx="1994413" cy="856232"/>
          </a:xfrm>
        </p:grpSpPr>
        <p:sp>
          <p:nvSpPr>
            <p:cNvPr id="131" name="TextBox 14">
              <a:extLst>
                <a:ext uri="{FF2B5EF4-FFF2-40B4-BE49-F238E27FC236}">
                  <a16:creationId xmlns:a16="http://schemas.microsoft.com/office/drawing/2014/main" id="{6F81926A-4EEA-7FA8-A232-CC5B6DC1FC2C}"/>
                </a:ext>
              </a:extLst>
            </p:cNvPr>
            <p:cNvSpPr txBox="1"/>
            <p:nvPr/>
          </p:nvSpPr>
          <p:spPr>
            <a:xfrm>
              <a:off x="823464" y="5039640"/>
              <a:ext cx="761747"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+20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32" name="TextBox 15">
              <a:extLst>
                <a:ext uri="{FF2B5EF4-FFF2-40B4-BE49-F238E27FC236}">
                  <a16:creationId xmlns:a16="http://schemas.microsoft.com/office/drawing/2014/main" id="{C2FE823A-1085-7806-D2FD-69E4506E1019}"/>
                </a:ext>
              </a:extLst>
            </p:cNvPr>
            <p:cNvSpPr txBox="1"/>
            <p:nvPr/>
          </p:nvSpPr>
          <p:spPr>
            <a:xfrm>
              <a:off x="670324" y="5449596"/>
              <a:ext cx="1628888" cy="446276"/>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150" b="0" i="0" u="none" strike="noStrike" kern="1200" cap="none" spc="0" normalizeH="0" baseline="0" noProof="0" dirty="0" err="1">
                  <a:ln>
                    <a:noFill/>
                  </a:ln>
                  <a:solidFill>
                    <a:srgbClr val="373737"/>
                  </a:solidFill>
                  <a:effectLst/>
                  <a:uLnTx/>
                  <a:uFillTx/>
                  <a:latin typeface="Aptos" panose="020B0004020202020204" pitchFamily="34" charset="0"/>
                </a:rPr>
                <a:t>Colabs</a:t>
              </a:r>
              <a:r>
                <a:rPr kumimoji="0" lang="es-CL" sz="1150" b="0" i="0" u="none" strike="noStrike" kern="1200" cap="none" spc="0" normalizeH="0" baseline="0" noProof="0" dirty="0">
                  <a:ln>
                    <a:noFill/>
                  </a:ln>
                  <a:solidFill>
                    <a:srgbClr val="373737"/>
                  </a:solidFill>
                  <a:effectLst/>
                  <a:uLnTx/>
                  <a:uFillTx/>
                  <a:latin typeface="Aptos" panose="020B0004020202020204" pitchFamily="34" charset="0"/>
                </a:rPr>
                <a:t>. </a:t>
              </a:r>
              <a:r>
                <a:rPr kumimoji="0" lang="es-CL" sz="1150" b="0" i="0" u="none" strike="noStrike" kern="1200" cap="none" spc="0" normalizeH="0" baseline="0" noProof="0" dirty="0" err="1">
                  <a:ln>
                    <a:noFill/>
                  </a:ln>
                  <a:solidFill>
                    <a:srgbClr val="373737"/>
                  </a:solidFill>
                  <a:effectLst/>
                  <a:uLnTx/>
                  <a:uFillTx/>
                  <a:latin typeface="Aptos" panose="020B0004020202020204" pitchFamily="34" charset="0"/>
                </a:rPr>
                <a:t>Ues</a:t>
              </a:r>
              <a:r>
                <a:rPr kumimoji="0" lang="es-CL" sz="1150" b="0" i="0" u="none" strike="noStrike" kern="1200" cap="none" spc="0" normalizeH="0" baseline="0" noProof="0" dirty="0">
                  <a:ln>
                    <a:noFill/>
                  </a:ln>
                  <a:solidFill>
                    <a:srgbClr val="373737"/>
                  </a:solidFill>
                  <a:effectLst/>
                  <a:uLnTx/>
                  <a:uFillTx/>
                  <a:latin typeface="Aptos" panose="020B0004020202020204" pitchFamily="34" charset="0"/>
                </a:rPr>
                <a:t> y Centros de I+D en Chile</a:t>
              </a:r>
              <a:endParaRPr kumimoji="0" sz="115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33" name="Gráfico 132">
              <a:extLst>
                <a:ext uri="{FF2B5EF4-FFF2-40B4-BE49-F238E27FC236}">
                  <a16:creationId xmlns:a16="http://schemas.microsoft.com/office/drawing/2014/main" id="{F37014C2-4340-FCBE-E8A9-9859BD2F219B}"/>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304799" y="5129028"/>
              <a:ext cx="540000" cy="540000"/>
            </a:xfrm>
            <a:prstGeom prst="rect">
              <a:avLst/>
            </a:prstGeom>
          </p:spPr>
        </p:pic>
      </p:grpSp>
      <p:grpSp>
        <p:nvGrpSpPr>
          <p:cNvPr id="134" name="Grupo 133">
            <a:extLst>
              <a:ext uri="{FF2B5EF4-FFF2-40B4-BE49-F238E27FC236}">
                <a16:creationId xmlns:a16="http://schemas.microsoft.com/office/drawing/2014/main" id="{B51EF6F3-A130-D475-AAEE-0F020942D779}"/>
              </a:ext>
            </a:extLst>
          </p:cNvPr>
          <p:cNvGrpSpPr/>
          <p:nvPr/>
        </p:nvGrpSpPr>
        <p:grpSpPr>
          <a:xfrm>
            <a:off x="8169546" y="5071824"/>
            <a:ext cx="1752945" cy="843517"/>
            <a:chOff x="304799" y="5039640"/>
            <a:chExt cx="1752945" cy="843517"/>
          </a:xfrm>
        </p:grpSpPr>
        <p:sp>
          <p:nvSpPr>
            <p:cNvPr id="135" name="TextBox 14">
              <a:extLst>
                <a:ext uri="{FF2B5EF4-FFF2-40B4-BE49-F238E27FC236}">
                  <a16:creationId xmlns:a16="http://schemas.microsoft.com/office/drawing/2014/main" id="{3275A6E4-7A80-8CB6-D440-DA8C33A27A83}"/>
                </a:ext>
              </a:extLst>
            </p:cNvPr>
            <p:cNvSpPr txBox="1"/>
            <p:nvPr/>
          </p:nvSpPr>
          <p:spPr>
            <a:xfrm>
              <a:off x="823464" y="5039640"/>
              <a:ext cx="954107"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+100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36" name="TextBox 15">
              <a:extLst>
                <a:ext uri="{FF2B5EF4-FFF2-40B4-BE49-F238E27FC236}">
                  <a16:creationId xmlns:a16="http://schemas.microsoft.com/office/drawing/2014/main" id="{AC32BCE4-18E1-DB33-D2FA-7E18C63450D2}"/>
                </a:ext>
              </a:extLst>
            </p:cNvPr>
            <p:cNvSpPr txBox="1"/>
            <p:nvPr/>
          </p:nvSpPr>
          <p:spPr>
            <a:xfrm>
              <a:off x="817329" y="5421492"/>
              <a:ext cx="1240415"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Estudiantes de </a:t>
              </a:r>
              <a:r>
                <a:rPr kumimoji="0" lang="es-CL" sz="1200" b="0" i="0" u="none" strike="noStrike" kern="1200" cap="none" spc="0" normalizeH="0" baseline="0" noProof="0" dirty="0" err="1">
                  <a:ln>
                    <a:noFill/>
                  </a:ln>
                  <a:solidFill>
                    <a:srgbClr val="373737"/>
                  </a:solidFill>
                  <a:effectLst/>
                  <a:uLnTx/>
                  <a:uFillTx/>
                  <a:latin typeface="Aptos" panose="020B0004020202020204" pitchFamily="34" charset="0"/>
                </a:rPr>
                <a:t>MSc</a:t>
              </a: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 y PhD</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37" name="Gráfico 136">
              <a:extLst>
                <a:ext uri="{FF2B5EF4-FFF2-40B4-BE49-F238E27FC236}">
                  <a16:creationId xmlns:a16="http://schemas.microsoft.com/office/drawing/2014/main" id="{BC3A4C38-7348-1442-8A1C-13A729F81F4E}"/>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304799" y="5129028"/>
              <a:ext cx="540000" cy="540000"/>
            </a:xfrm>
            <a:prstGeom prst="rect">
              <a:avLst/>
            </a:prstGeom>
          </p:spPr>
        </p:pic>
      </p:grpSp>
      <p:grpSp>
        <p:nvGrpSpPr>
          <p:cNvPr id="138" name="Grupo 137">
            <a:extLst>
              <a:ext uri="{FF2B5EF4-FFF2-40B4-BE49-F238E27FC236}">
                <a16:creationId xmlns:a16="http://schemas.microsoft.com/office/drawing/2014/main" id="{6A38707A-3D55-6586-EC14-A6D48F675896}"/>
              </a:ext>
            </a:extLst>
          </p:cNvPr>
          <p:cNvGrpSpPr/>
          <p:nvPr/>
        </p:nvGrpSpPr>
        <p:grpSpPr>
          <a:xfrm>
            <a:off x="10139968" y="5071824"/>
            <a:ext cx="2313599" cy="658851"/>
            <a:chOff x="304799" y="5039640"/>
            <a:chExt cx="2313599" cy="658851"/>
          </a:xfrm>
        </p:grpSpPr>
        <p:sp>
          <p:nvSpPr>
            <p:cNvPr id="139" name="TextBox 14">
              <a:extLst>
                <a:ext uri="{FF2B5EF4-FFF2-40B4-BE49-F238E27FC236}">
                  <a16:creationId xmlns:a16="http://schemas.microsoft.com/office/drawing/2014/main" id="{E2273394-04FC-0315-5E11-5EBBE22D89B0}"/>
                </a:ext>
              </a:extLst>
            </p:cNvPr>
            <p:cNvSpPr txBox="1"/>
            <p:nvPr/>
          </p:nvSpPr>
          <p:spPr>
            <a:xfrm>
              <a:off x="823464" y="5039640"/>
              <a:ext cx="761747"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114</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40" name="TextBox 15">
              <a:extLst>
                <a:ext uri="{FF2B5EF4-FFF2-40B4-BE49-F238E27FC236}">
                  <a16:creationId xmlns:a16="http://schemas.microsoft.com/office/drawing/2014/main" id="{FE42DC6F-FA7D-BE2A-FA29-D5D43705E547}"/>
                </a:ext>
              </a:extLst>
            </p:cNvPr>
            <p:cNvSpPr txBox="1"/>
            <p:nvPr/>
          </p:nvSpPr>
          <p:spPr>
            <a:xfrm>
              <a:off x="855430" y="5421492"/>
              <a:ext cx="1762968" cy="27699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Acuerdos de TT</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41" name="Gráfico 140">
              <a:extLst>
                <a:ext uri="{FF2B5EF4-FFF2-40B4-BE49-F238E27FC236}">
                  <a16:creationId xmlns:a16="http://schemas.microsoft.com/office/drawing/2014/main" id="{7B574B1D-3015-BA45-5FD4-805108E0DDA4}"/>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304799" y="5129028"/>
              <a:ext cx="540000" cy="540000"/>
            </a:xfrm>
            <a:prstGeom prst="rect">
              <a:avLst/>
            </a:prstGeom>
          </p:spPr>
        </p:pic>
      </p:grpSp>
      <p:grpSp>
        <p:nvGrpSpPr>
          <p:cNvPr id="142" name="Grupo 141">
            <a:extLst>
              <a:ext uri="{FF2B5EF4-FFF2-40B4-BE49-F238E27FC236}">
                <a16:creationId xmlns:a16="http://schemas.microsoft.com/office/drawing/2014/main" id="{072F6297-E3E9-A59D-3E11-0BD0EAEAEBA4}"/>
              </a:ext>
            </a:extLst>
          </p:cNvPr>
          <p:cNvGrpSpPr/>
          <p:nvPr/>
        </p:nvGrpSpPr>
        <p:grpSpPr>
          <a:xfrm>
            <a:off x="243531" y="5912916"/>
            <a:ext cx="1916826" cy="843517"/>
            <a:chOff x="304799" y="5039640"/>
            <a:chExt cx="1916826" cy="843517"/>
          </a:xfrm>
        </p:grpSpPr>
        <p:sp>
          <p:nvSpPr>
            <p:cNvPr id="143" name="TextBox 14">
              <a:extLst>
                <a:ext uri="{FF2B5EF4-FFF2-40B4-BE49-F238E27FC236}">
                  <a16:creationId xmlns:a16="http://schemas.microsoft.com/office/drawing/2014/main" id="{B29E05B0-225F-485B-35EA-A7CBCAA38503}"/>
                </a:ext>
              </a:extLst>
            </p:cNvPr>
            <p:cNvSpPr txBox="1"/>
            <p:nvPr/>
          </p:nvSpPr>
          <p:spPr>
            <a:xfrm>
              <a:off x="823464" y="5039640"/>
              <a:ext cx="1146468"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+1100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44" name="TextBox 15">
              <a:extLst>
                <a:ext uri="{FF2B5EF4-FFF2-40B4-BE49-F238E27FC236}">
                  <a16:creationId xmlns:a16="http://schemas.microsoft.com/office/drawing/2014/main" id="{95411F24-B1AF-ABF4-F4E2-DBCD1A79DB57}"/>
                </a:ext>
              </a:extLst>
            </p:cNvPr>
            <p:cNvSpPr txBox="1"/>
            <p:nvPr/>
          </p:nvSpPr>
          <p:spPr>
            <a:xfrm>
              <a:off x="817330" y="5421492"/>
              <a:ext cx="1404295"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Artículos indexados</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45" name="Gráfico 144">
              <a:extLst>
                <a:ext uri="{FF2B5EF4-FFF2-40B4-BE49-F238E27FC236}">
                  <a16:creationId xmlns:a16="http://schemas.microsoft.com/office/drawing/2014/main" id="{E48027BB-5BFB-5B17-6035-A18589AC2034}"/>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304799" y="5129028"/>
              <a:ext cx="540000" cy="540000"/>
            </a:xfrm>
            <a:prstGeom prst="rect">
              <a:avLst/>
            </a:prstGeom>
          </p:spPr>
        </p:pic>
      </p:grpSp>
      <p:grpSp>
        <p:nvGrpSpPr>
          <p:cNvPr id="146" name="Grupo 145">
            <a:extLst>
              <a:ext uri="{FF2B5EF4-FFF2-40B4-BE49-F238E27FC236}">
                <a16:creationId xmlns:a16="http://schemas.microsoft.com/office/drawing/2014/main" id="{F3365AD3-273F-3C2A-301E-2472545E28C9}"/>
              </a:ext>
            </a:extLst>
          </p:cNvPr>
          <p:cNvGrpSpPr/>
          <p:nvPr/>
        </p:nvGrpSpPr>
        <p:grpSpPr>
          <a:xfrm>
            <a:off x="4159747" y="5071824"/>
            <a:ext cx="1954397" cy="691129"/>
            <a:chOff x="304799" y="5039640"/>
            <a:chExt cx="1954397" cy="691129"/>
          </a:xfrm>
        </p:grpSpPr>
        <p:sp>
          <p:nvSpPr>
            <p:cNvPr id="147" name="TextBox 14">
              <a:extLst>
                <a:ext uri="{FF2B5EF4-FFF2-40B4-BE49-F238E27FC236}">
                  <a16:creationId xmlns:a16="http://schemas.microsoft.com/office/drawing/2014/main" id="{A9AB5675-752A-7C7A-3D74-DCDA93809CAF}"/>
                </a:ext>
              </a:extLst>
            </p:cNvPr>
            <p:cNvSpPr txBox="1"/>
            <p:nvPr/>
          </p:nvSpPr>
          <p:spPr>
            <a:xfrm>
              <a:off x="823464" y="5039640"/>
              <a:ext cx="1334020"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US$8,6</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48" name="TextBox 15">
              <a:extLst>
                <a:ext uri="{FF2B5EF4-FFF2-40B4-BE49-F238E27FC236}">
                  <a16:creationId xmlns:a16="http://schemas.microsoft.com/office/drawing/2014/main" id="{365D3EC1-B058-041D-AC4B-119F9063123D}"/>
                </a:ext>
              </a:extLst>
            </p:cNvPr>
            <p:cNvSpPr txBox="1"/>
            <p:nvPr/>
          </p:nvSpPr>
          <p:spPr>
            <a:xfrm>
              <a:off x="817330" y="5453770"/>
              <a:ext cx="1441866" cy="27699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millones en 2025</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49" name="Gráfico 148">
              <a:extLst>
                <a:ext uri="{FF2B5EF4-FFF2-40B4-BE49-F238E27FC236}">
                  <a16:creationId xmlns:a16="http://schemas.microsoft.com/office/drawing/2014/main" id="{0E8955A5-EFDB-74BB-6583-1A873C11A0E5}"/>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304799" y="5129028"/>
              <a:ext cx="540000" cy="540000"/>
            </a:xfrm>
            <a:prstGeom prst="rect">
              <a:avLst/>
            </a:prstGeom>
          </p:spPr>
        </p:pic>
      </p:grpSp>
      <p:grpSp>
        <p:nvGrpSpPr>
          <p:cNvPr id="154" name="Grupo 153">
            <a:extLst>
              <a:ext uri="{FF2B5EF4-FFF2-40B4-BE49-F238E27FC236}">
                <a16:creationId xmlns:a16="http://schemas.microsoft.com/office/drawing/2014/main" id="{791F914F-8B79-0DC7-4545-B5D3967C51D8}"/>
              </a:ext>
            </a:extLst>
          </p:cNvPr>
          <p:cNvGrpSpPr/>
          <p:nvPr/>
        </p:nvGrpSpPr>
        <p:grpSpPr>
          <a:xfrm>
            <a:off x="2178978" y="5071824"/>
            <a:ext cx="1993749" cy="843517"/>
            <a:chOff x="304799" y="5039640"/>
            <a:chExt cx="1993749" cy="843517"/>
          </a:xfrm>
        </p:grpSpPr>
        <p:sp>
          <p:nvSpPr>
            <p:cNvPr id="155" name="TextBox 14">
              <a:extLst>
                <a:ext uri="{FF2B5EF4-FFF2-40B4-BE49-F238E27FC236}">
                  <a16:creationId xmlns:a16="http://schemas.microsoft.com/office/drawing/2014/main" id="{47AEF966-5A68-7091-827C-46BD32C85128}"/>
                </a:ext>
              </a:extLst>
            </p:cNvPr>
            <p:cNvSpPr txBox="1"/>
            <p:nvPr/>
          </p:nvSpPr>
          <p:spPr>
            <a:xfrm>
              <a:off x="823464" y="5039640"/>
              <a:ext cx="1475084"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1200 m</a:t>
              </a:r>
              <a:r>
                <a:rPr kumimoji="0" lang="es-CL" sz="2800" b="1" i="0" u="none" strike="noStrike" kern="1200" cap="none" spc="0" normalizeH="0" baseline="30000" noProof="0" dirty="0">
                  <a:ln>
                    <a:noFill/>
                  </a:ln>
                  <a:solidFill>
                    <a:srgbClr val="082D5F"/>
                  </a:solidFill>
                  <a:effectLst/>
                  <a:uLnTx/>
                  <a:uFillTx/>
                  <a:latin typeface="Aptos" panose="020B0004020202020204" pitchFamily="34" charset="0"/>
                </a:rPr>
                <a:t>2</a:t>
              </a:r>
              <a:endParaRPr kumimoji="0" lang="es-CL"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56" name="TextBox 15">
              <a:extLst>
                <a:ext uri="{FF2B5EF4-FFF2-40B4-BE49-F238E27FC236}">
                  <a16:creationId xmlns:a16="http://schemas.microsoft.com/office/drawing/2014/main" id="{AE094A63-9238-C4DE-4EC1-396D9B9BAA6F}"/>
                </a:ext>
              </a:extLst>
            </p:cNvPr>
            <p:cNvSpPr txBox="1"/>
            <p:nvPr/>
          </p:nvSpPr>
          <p:spPr>
            <a:xfrm>
              <a:off x="817330" y="5421492"/>
              <a:ext cx="1298497" cy="461665"/>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Y 13 laboratorios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de I+D</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57" name="Gráfico 156">
              <a:extLst>
                <a:ext uri="{FF2B5EF4-FFF2-40B4-BE49-F238E27FC236}">
                  <a16:creationId xmlns:a16="http://schemas.microsoft.com/office/drawing/2014/main" id="{D0645D5D-6E7E-8A56-5CF8-844571724E79}"/>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304799" y="5129028"/>
              <a:ext cx="540000" cy="540000"/>
            </a:xfrm>
            <a:prstGeom prst="rect">
              <a:avLst/>
            </a:prstGeom>
          </p:spPr>
        </p:pic>
      </p:grpSp>
      <p:grpSp>
        <p:nvGrpSpPr>
          <p:cNvPr id="158" name="Grupo 157">
            <a:extLst>
              <a:ext uri="{FF2B5EF4-FFF2-40B4-BE49-F238E27FC236}">
                <a16:creationId xmlns:a16="http://schemas.microsoft.com/office/drawing/2014/main" id="{0F8EFA12-CA4B-6997-D323-1C2633C07B6C}"/>
              </a:ext>
            </a:extLst>
          </p:cNvPr>
          <p:cNvGrpSpPr/>
          <p:nvPr/>
        </p:nvGrpSpPr>
        <p:grpSpPr>
          <a:xfrm>
            <a:off x="10139968" y="5912916"/>
            <a:ext cx="1996335" cy="658851"/>
            <a:chOff x="304799" y="5039640"/>
            <a:chExt cx="1996335" cy="658851"/>
          </a:xfrm>
        </p:grpSpPr>
        <p:sp>
          <p:nvSpPr>
            <p:cNvPr id="159" name="TextBox 14">
              <a:extLst>
                <a:ext uri="{FF2B5EF4-FFF2-40B4-BE49-F238E27FC236}">
                  <a16:creationId xmlns:a16="http://schemas.microsoft.com/office/drawing/2014/main" id="{AB5E5C80-0AFC-329A-4B82-577A25FE8D70}"/>
                </a:ext>
              </a:extLst>
            </p:cNvPr>
            <p:cNvSpPr txBox="1"/>
            <p:nvPr/>
          </p:nvSpPr>
          <p:spPr>
            <a:xfrm>
              <a:off x="823464" y="5039640"/>
              <a:ext cx="377026"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6</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60" name="TextBox 15">
              <a:extLst>
                <a:ext uri="{FF2B5EF4-FFF2-40B4-BE49-F238E27FC236}">
                  <a16:creationId xmlns:a16="http://schemas.microsoft.com/office/drawing/2014/main" id="{41C78CAB-0FE3-4E3F-ABF4-5B1D31F2F43A}"/>
                </a:ext>
              </a:extLst>
            </p:cNvPr>
            <p:cNvSpPr txBox="1"/>
            <p:nvPr/>
          </p:nvSpPr>
          <p:spPr>
            <a:xfrm>
              <a:off x="817330" y="5421492"/>
              <a:ext cx="1483804" cy="276999"/>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Spin-</a:t>
              </a:r>
              <a:r>
                <a:rPr kumimoji="0" lang="es-CL" sz="1200" b="0" i="0" u="none" strike="noStrike" kern="1200" cap="none" spc="0" normalizeH="0" baseline="0" noProof="0" dirty="0" err="1">
                  <a:ln>
                    <a:noFill/>
                  </a:ln>
                  <a:solidFill>
                    <a:srgbClr val="373737"/>
                  </a:solidFill>
                  <a:effectLst/>
                  <a:uLnTx/>
                  <a:uFillTx/>
                  <a:latin typeface="Aptos" panose="020B0004020202020204" pitchFamily="34" charset="0"/>
                </a:rPr>
                <a:t>offs</a:t>
              </a: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 y Startups</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61" name="Gráfico 160">
              <a:extLst>
                <a:ext uri="{FF2B5EF4-FFF2-40B4-BE49-F238E27FC236}">
                  <a16:creationId xmlns:a16="http://schemas.microsoft.com/office/drawing/2014/main" id="{5BD2756B-BE9B-A0AA-E266-C550E780554F}"/>
                </a:ext>
              </a:extLst>
            </p:cNvPr>
            <p:cNvPicPr>
              <a:picLocks noChangeAspect="1"/>
            </p:cNvPicPr>
            <p:nvPr/>
          </p:nvPicPr>
          <p:blipFill>
            <a:blip>
              <a:extLst>
                <a:ext uri="{96DAC541-7B7A-43D3-8B79-37D633B846F1}">
                  <asvg:svgBlip xmlns:asvg="http://schemas.microsoft.com/office/drawing/2016/SVG/main" r:embed="rId11"/>
                </a:ext>
              </a:extLst>
            </a:blip>
            <a:srcRect/>
            <a:stretch/>
          </p:blipFill>
          <p:spPr>
            <a:xfrm>
              <a:off x="304799" y="5129028"/>
              <a:ext cx="540000" cy="540000"/>
            </a:xfrm>
            <a:prstGeom prst="rect">
              <a:avLst/>
            </a:prstGeom>
          </p:spPr>
        </p:pic>
      </p:grpSp>
      <p:grpSp>
        <p:nvGrpSpPr>
          <p:cNvPr id="162" name="Grupo 161">
            <a:extLst>
              <a:ext uri="{FF2B5EF4-FFF2-40B4-BE49-F238E27FC236}">
                <a16:creationId xmlns:a16="http://schemas.microsoft.com/office/drawing/2014/main" id="{38822D78-3D04-53BB-00E2-6566414C2CA4}"/>
              </a:ext>
            </a:extLst>
          </p:cNvPr>
          <p:cNvGrpSpPr/>
          <p:nvPr/>
        </p:nvGrpSpPr>
        <p:grpSpPr>
          <a:xfrm>
            <a:off x="8336269" y="5912916"/>
            <a:ext cx="1567933" cy="843517"/>
            <a:chOff x="304799" y="5039640"/>
            <a:chExt cx="1567933" cy="843517"/>
          </a:xfrm>
        </p:grpSpPr>
        <p:sp>
          <p:nvSpPr>
            <p:cNvPr id="163" name="TextBox 14">
              <a:extLst>
                <a:ext uri="{FF2B5EF4-FFF2-40B4-BE49-F238E27FC236}">
                  <a16:creationId xmlns:a16="http://schemas.microsoft.com/office/drawing/2014/main" id="{452C4D3B-AAF7-BBD5-C416-4308AD6A1F18}"/>
                </a:ext>
              </a:extLst>
            </p:cNvPr>
            <p:cNvSpPr txBox="1"/>
            <p:nvPr/>
          </p:nvSpPr>
          <p:spPr>
            <a:xfrm>
              <a:off x="823464" y="5039640"/>
              <a:ext cx="569387"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23</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64" name="TextBox 15">
              <a:extLst>
                <a:ext uri="{FF2B5EF4-FFF2-40B4-BE49-F238E27FC236}">
                  <a16:creationId xmlns:a16="http://schemas.microsoft.com/office/drawing/2014/main" id="{6D1E954F-AF64-9475-F484-CDACF8BA5588}"/>
                </a:ext>
              </a:extLst>
            </p:cNvPr>
            <p:cNvSpPr txBox="1"/>
            <p:nvPr/>
          </p:nvSpPr>
          <p:spPr>
            <a:xfrm>
              <a:off x="817330" y="5421492"/>
              <a:ext cx="1055402"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Patentes y 54 software</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65" name="Gráfico 164">
              <a:extLst>
                <a:ext uri="{FF2B5EF4-FFF2-40B4-BE49-F238E27FC236}">
                  <a16:creationId xmlns:a16="http://schemas.microsoft.com/office/drawing/2014/main" id="{003B852B-BE89-FCF6-4191-40C7BF15D4CA}"/>
                </a:ext>
              </a:extLst>
            </p:cNvPr>
            <p:cNvPicPr>
              <a:picLocks noChangeAspect="1"/>
            </p:cNvPicPr>
            <p:nvPr/>
          </p:nvPicPr>
          <p:blipFill>
            <a:blip>
              <a:extLst>
                <a:ext uri="{96DAC541-7B7A-43D3-8B79-37D633B846F1}">
                  <asvg:svgBlip xmlns:asvg="http://schemas.microsoft.com/office/drawing/2016/SVG/main" r:embed="rId12"/>
                </a:ext>
              </a:extLst>
            </a:blip>
            <a:srcRect/>
            <a:stretch/>
          </p:blipFill>
          <p:spPr>
            <a:xfrm>
              <a:off x="304799" y="5129028"/>
              <a:ext cx="540000" cy="540000"/>
            </a:xfrm>
            <a:prstGeom prst="rect">
              <a:avLst/>
            </a:prstGeom>
          </p:spPr>
        </p:pic>
      </p:grpSp>
      <p:grpSp>
        <p:nvGrpSpPr>
          <p:cNvPr id="168" name="Grupo 167">
            <a:extLst>
              <a:ext uri="{FF2B5EF4-FFF2-40B4-BE49-F238E27FC236}">
                <a16:creationId xmlns:a16="http://schemas.microsoft.com/office/drawing/2014/main" id="{512E50C7-D91A-CD7C-632B-1B994BF947C4}"/>
              </a:ext>
            </a:extLst>
          </p:cNvPr>
          <p:cNvGrpSpPr/>
          <p:nvPr/>
        </p:nvGrpSpPr>
        <p:grpSpPr>
          <a:xfrm>
            <a:off x="4224338" y="5912916"/>
            <a:ext cx="1889806" cy="894121"/>
            <a:chOff x="304799" y="5039640"/>
            <a:chExt cx="2327811" cy="894121"/>
          </a:xfrm>
        </p:grpSpPr>
        <p:sp>
          <p:nvSpPr>
            <p:cNvPr id="169" name="TextBox 14">
              <a:extLst>
                <a:ext uri="{FF2B5EF4-FFF2-40B4-BE49-F238E27FC236}">
                  <a16:creationId xmlns:a16="http://schemas.microsoft.com/office/drawing/2014/main" id="{60754A85-197D-560E-B281-0AF63616D46C}"/>
                </a:ext>
              </a:extLst>
            </p:cNvPr>
            <p:cNvSpPr txBox="1"/>
            <p:nvPr/>
          </p:nvSpPr>
          <p:spPr>
            <a:xfrm>
              <a:off x="823464" y="5039640"/>
              <a:ext cx="938299" cy="523220"/>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2800" b="1" i="0" u="none" strike="noStrike" kern="1200" cap="none" spc="0" normalizeH="0" baseline="0" noProof="0" dirty="0">
                  <a:ln>
                    <a:noFill/>
                  </a:ln>
                  <a:solidFill>
                    <a:srgbClr val="082D5F"/>
                  </a:solidFill>
                  <a:effectLst/>
                  <a:uLnTx/>
                  <a:uFillTx/>
                  <a:latin typeface="Aptos" panose="020B0004020202020204" pitchFamily="34" charset="0"/>
                </a:rPr>
                <a:t>+50</a:t>
              </a:r>
              <a:endParaRPr kumimoji="0" sz="2800" b="1" i="0" u="none" strike="noStrike" kern="1200" cap="none" spc="0" normalizeH="0" baseline="0" noProof="0" dirty="0">
                <a:ln>
                  <a:noFill/>
                </a:ln>
                <a:solidFill>
                  <a:srgbClr val="082D5F"/>
                </a:solidFill>
                <a:effectLst/>
                <a:uLnTx/>
                <a:uFillTx/>
                <a:latin typeface="Aptos" panose="020B0004020202020204" pitchFamily="34" charset="0"/>
              </a:endParaRPr>
            </a:p>
          </p:txBody>
        </p:sp>
        <p:sp>
          <p:nvSpPr>
            <p:cNvPr id="170" name="TextBox 15">
              <a:extLst>
                <a:ext uri="{FF2B5EF4-FFF2-40B4-BE49-F238E27FC236}">
                  <a16:creationId xmlns:a16="http://schemas.microsoft.com/office/drawing/2014/main" id="{29C84CD9-AFF6-DA34-E47D-46F5DC945F49}"/>
                </a:ext>
              </a:extLst>
            </p:cNvPr>
            <p:cNvSpPr txBox="1"/>
            <p:nvPr/>
          </p:nvSpPr>
          <p:spPr>
            <a:xfrm>
              <a:off x="817330" y="5472096"/>
              <a:ext cx="1815280"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CL" sz="1200" b="0" i="0" u="none" strike="noStrike" kern="1200" cap="none" spc="0" normalizeH="0" baseline="0" noProof="0" dirty="0">
                  <a:ln>
                    <a:noFill/>
                  </a:ln>
                  <a:solidFill>
                    <a:srgbClr val="373737"/>
                  </a:solidFill>
                  <a:effectLst/>
                  <a:uLnTx/>
                  <a:uFillTx/>
                  <a:latin typeface="Aptos" panose="020B0004020202020204" pitchFamily="34" charset="0"/>
                </a:rPr>
                <a:t>Socios estratégicos industriales </a:t>
              </a:r>
              <a:endParaRPr kumimoji="0" sz="1200" b="0" i="0" u="none" strike="noStrike" kern="1200" cap="none" spc="0" normalizeH="0" baseline="0" noProof="0" dirty="0">
                <a:ln>
                  <a:noFill/>
                </a:ln>
                <a:solidFill>
                  <a:srgbClr val="373737"/>
                </a:solidFill>
                <a:effectLst/>
                <a:uLnTx/>
                <a:uFillTx/>
                <a:latin typeface="Aptos" panose="020B0004020202020204" pitchFamily="34" charset="0"/>
              </a:endParaRPr>
            </a:p>
          </p:txBody>
        </p:sp>
        <p:pic>
          <p:nvPicPr>
            <p:cNvPr id="171" name="Gráfico 170">
              <a:extLst>
                <a:ext uri="{FF2B5EF4-FFF2-40B4-BE49-F238E27FC236}">
                  <a16:creationId xmlns:a16="http://schemas.microsoft.com/office/drawing/2014/main" id="{DDBEB2A0-9D5E-FACB-04E6-56C91C294C82}"/>
                </a:ext>
              </a:extLst>
            </p:cNvPr>
            <p:cNvPicPr>
              <a:picLocks noChangeAspect="1"/>
            </p:cNvPicPr>
            <p:nvPr/>
          </p:nvPicPr>
          <p:blipFill>
            <a:blip>
              <a:extLst>
                <a:ext uri="{96DAC541-7B7A-43D3-8B79-37D633B846F1}">
                  <asvg:svgBlip xmlns:asvg="http://schemas.microsoft.com/office/drawing/2016/SVG/main" r:embed="rId13"/>
                </a:ext>
              </a:extLst>
            </a:blip>
            <a:srcRect/>
            <a:stretch/>
          </p:blipFill>
          <p:spPr>
            <a:xfrm>
              <a:off x="304799" y="5129028"/>
              <a:ext cx="540000" cy="540000"/>
            </a:xfrm>
            <a:prstGeom prst="rect">
              <a:avLst/>
            </a:prstGeom>
          </p:spPr>
        </p:pic>
      </p:grpSp>
      <p:pic>
        <p:nvPicPr>
          <p:cNvPr id="96" name="Google Shape;982;p19">
            <a:hlinkClick r:id="" action="ppaction://noaction"/>
            <a:extLst>
              <a:ext uri="{FF2B5EF4-FFF2-40B4-BE49-F238E27FC236}">
                <a16:creationId xmlns:a16="http://schemas.microsoft.com/office/drawing/2014/main" id="{B03C6F96-A427-C0F0-7BB3-E25BFF455BA5}"/>
              </a:ext>
            </a:extLst>
          </p:cNvPr>
          <p:cNvPicPr preferRelativeResize="0">
            <a:picLocks noChangeAspect="1"/>
          </p:cNvPicPr>
          <p:nvPr/>
        </p:nvPicPr>
        <p:blipFill rotWithShape="1">
          <a:blip r:embed="rId14">
            <a:alphaModFix/>
          </a:blip>
          <a:srcRect t="13530" b="13530"/>
          <a:stretch/>
        </p:blipFill>
        <p:spPr>
          <a:xfrm>
            <a:off x="7973569" y="3236436"/>
            <a:ext cx="4123944" cy="1692000"/>
          </a:xfrm>
          <a:prstGeom prst="roundRect">
            <a:avLst>
              <a:gd name="adj" fmla="val 6534"/>
            </a:avLst>
          </a:prstGeom>
          <a:solidFill>
            <a:schemeClr val="lt1"/>
          </a:solidFill>
          <a:ln>
            <a:noFill/>
          </a:ln>
          <a:effectLst/>
        </p:spPr>
      </p:pic>
      <p:pic>
        <p:nvPicPr>
          <p:cNvPr id="88" name="Google Shape;214;p4">
            <a:extLst>
              <a:ext uri="{FF2B5EF4-FFF2-40B4-BE49-F238E27FC236}">
                <a16:creationId xmlns:a16="http://schemas.microsoft.com/office/drawing/2014/main" id="{E5924AE2-2038-87D1-168F-3548A78B8F07}"/>
              </a:ext>
            </a:extLst>
          </p:cNvPr>
          <p:cNvPicPr preferRelativeResize="0">
            <a:picLocks noChangeAspect="1"/>
          </p:cNvPicPr>
          <p:nvPr/>
        </p:nvPicPr>
        <p:blipFill rotWithShape="1">
          <a:blip r:embed="rId15">
            <a:alphaModFix/>
          </a:blip>
          <a:srcRect l="-37" t="10849" r="37" b="20611"/>
          <a:stretch>
            <a:fillRect/>
          </a:stretch>
        </p:blipFill>
        <p:spPr>
          <a:xfrm>
            <a:off x="7973568" y="1457932"/>
            <a:ext cx="4123944" cy="1692000"/>
          </a:xfrm>
          <a:prstGeom prst="roundRect">
            <a:avLst>
              <a:gd name="adj" fmla="val 4885"/>
            </a:avLst>
          </a:prstGeom>
          <a:noFill/>
          <a:ln>
            <a:noFill/>
          </a:ln>
        </p:spPr>
      </p:pic>
      <p:pic>
        <p:nvPicPr>
          <p:cNvPr id="82" name="Imagen 81">
            <a:extLst>
              <a:ext uri="{FF2B5EF4-FFF2-40B4-BE49-F238E27FC236}">
                <a16:creationId xmlns:a16="http://schemas.microsoft.com/office/drawing/2014/main" id="{F7A5C5D9-959F-0E39-BF4C-DE85ACBE9C64}"/>
              </a:ext>
            </a:extLst>
          </p:cNvPr>
          <p:cNvPicPr>
            <a:picLocks noChangeAspect="1"/>
          </p:cNvPicPr>
          <p:nvPr/>
        </p:nvPicPr>
        <p:blipFill>
          <a:blip r:embed="rId16"/>
          <a:srcRect l="1476" t="7177" r="1135" b="13773"/>
          <a:stretch>
            <a:fillRect/>
          </a:stretch>
        </p:blipFill>
        <p:spPr>
          <a:xfrm>
            <a:off x="94488" y="1453897"/>
            <a:ext cx="7796784" cy="3474719"/>
          </a:xfrm>
          <a:prstGeom prst="roundRect">
            <a:avLst>
              <a:gd name="adj" fmla="val 3278"/>
            </a:avLst>
          </a:prstGeom>
        </p:spPr>
      </p:pic>
      <p:sp>
        <p:nvSpPr>
          <p:cNvPr id="4" name="TextBox 3">
            <a:extLst>
              <a:ext uri="{FF2B5EF4-FFF2-40B4-BE49-F238E27FC236}">
                <a16:creationId xmlns:a16="http://schemas.microsoft.com/office/drawing/2014/main" id="{898FD585-5654-A07D-345C-9A95E2774B32}"/>
              </a:ext>
            </a:extLst>
          </p:cNvPr>
          <p:cNvSpPr txBox="1"/>
          <p:nvPr/>
        </p:nvSpPr>
        <p:spPr>
          <a:xfrm>
            <a:off x="4380357" y="62105"/>
            <a:ext cx="7853554" cy="95410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17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años</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liderando</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innovación</a:t>
            </a:r>
            <a:r>
              <a:rPr kumimoji="0" lang="es-CL"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en</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minería</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sostenible</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de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clase</a:t>
            </a:r>
            <a:r>
              <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rPr>
              <a:t> </a:t>
            </a:r>
            <a:r>
              <a:rPr kumimoji="0" sz="2800" b="1" i="0" u="none" strike="noStrike" kern="1200" cap="none" spc="0" normalizeH="0" baseline="0" noProof="0" dirty="0" err="1">
                <a:ln>
                  <a:noFill/>
                </a:ln>
                <a:solidFill>
                  <a:srgbClr val="1F497D">
                    <a:lumMod val="75000"/>
                  </a:srgbClr>
                </a:solidFill>
                <a:effectLst/>
                <a:uLnTx/>
                <a:uFillTx/>
                <a:latin typeface="Aptos" panose="020B0004020202020204" pitchFamily="34" charset="0"/>
              </a:rPr>
              <a:t>mundial</a:t>
            </a:r>
            <a:endParaRPr kumimoji="0" sz="2800" b="1" i="0" u="none" strike="noStrike" kern="1200" cap="none" spc="0" normalizeH="0" baseline="0" noProof="0" dirty="0">
              <a:ln>
                <a:noFill/>
              </a:ln>
              <a:solidFill>
                <a:srgbClr val="1F497D">
                  <a:lumMod val="75000"/>
                </a:srgbClr>
              </a:solidFill>
              <a:effectLst/>
              <a:uLnTx/>
              <a:uFillTx/>
              <a:latin typeface="Aptos" panose="020B0004020202020204" pitchFamily="34" charset="0"/>
            </a:endParaRPr>
          </a:p>
        </p:txBody>
      </p:sp>
      <p:grpSp>
        <p:nvGrpSpPr>
          <p:cNvPr id="86" name="Grupo 85">
            <a:extLst>
              <a:ext uri="{FF2B5EF4-FFF2-40B4-BE49-F238E27FC236}">
                <a16:creationId xmlns:a16="http://schemas.microsoft.com/office/drawing/2014/main" id="{04D4E8DA-0F57-457A-FD90-750E0F35B9EA}"/>
              </a:ext>
            </a:extLst>
          </p:cNvPr>
          <p:cNvGrpSpPr/>
          <p:nvPr/>
        </p:nvGrpSpPr>
        <p:grpSpPr>
          <a:xfrm>
            <a:off x="4475226" y="1073658"/>
            <a:ext cx="3752145" cy="338554"/>
            <a:chOff x="3200400" y="739902"/>
            <a:chExt cx="3752145" cy="338554"/>
          </a:xfrm>
        </p:grpSpPr>
        <p:sp>
          <p:nvSpPr>
            <p:cNvPr id="5" name="Rectangle 4">
              <a:extLst>
                <a:ext uri="{FF2B5EF4-FFF2-40B4-BE49-F238E27FC236}">
                  <a16:creationId xmlns:a16="http://schemas.microsoft.com/office/drawing/2014/main" id="{60CCD0F0-3FA1-F768-BBCB-AC324BCE8440}"/>
                </a:ext>
              </a:extLst>
            </p:cNvPr>
            <p:cNvSpPr/>
            <p:nvPr/>
          </p:nvSpPr>
          <p:spPr>
            <a:xfrm>
              <a:off x="3200400" y="804672"/>
              <a:ext cx="27432" cy="201168"/>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6" name="TextBox 5">
              <a:extLst>
                <a:ext uri="{FF2B5EF4-FFF2-40B4-BE49-F238E27FC236}">
                  <a16:creationId xmlns:a16="http://schemas.microsoft.com/office/drawing/2014/main" id="{42A55A71-7868-2F99-A546-3052E08700F8}"/>
                </a:ext>
              </a:extLst>
            </p:cNvPr>
            <p:cNvSpPr txBox="1"/>
            <p:nvPr/>
          </p:nvSpPr>
          <p:spPr>
            <a:xfrm>
              <a:off x="3236976" y="739902"/>
              <a:ext cx="3715569" cy="338554"/>
            </a:xfrm>
            <a:prstGeom prst="rect">
              <a:avLst/>
            </a:prstGeom>
            <a:noFill/>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sz="1600" b="0" i="0" u="none" strike="noStrike" kern="1200" cap="none" spc="0" normalizeH="0" baseline="0" noProof="0" dirty="0">
                  <a:ln>
                    <a:noFill/>
                  </a:ln>
                  <a:solidFill>
                    <a:prstClr val="black">
                      <a:lumMod val="85000"/>
                      <a:lumOff val="15000"/>
                    </a:prstClr>
                  </a:solidFill>
                  <a:effectLst/>
                  <a:uLnTx/>
                  <a:uFillTx/>
                  <a:latin typeface="Aptos" panose="020B0004020202020204" pitchFamily="34" charset="0"/>
                </a:rPr>
                <a:t>Conectando </a:t>
              </a:r>
              <a:r>
                <a:rPr kumimoji="0" sz="1600" b="0" i="0" u="none" strike="noStrike" kern="1200" cap="none" spc="0" normalizeH="0" baseline="0" noProof="0" dirty="0" err="1">
                  <a:ln>
                    <a:noFill/>
                  </a:ln>
                  <a:solidFill>
                    <a:prstClr val="black">
                      <a:lumMod val="85000"/>
                      <a:lumOff val="15000"/>
                    </a:prstClr>
                  </a:solidFill>
                  <a:effectLst/>
                  <a:uLnTx/>
                  <a:uFillTx/>
                  <a:latin typeface="Aptos" panose="020B0004020202020204" pitchFamily="34" charset="0"/>
                </a:rPr>
                <a:t>ciencia</a:t>
              </a:r>
              <a:r>
                <a:rPr kumimoji="0" sz="1600" b="0" i="0" u="none" strike="noStrike" kern="1200" cap="none" spc="0" normalizeH="0" baseline="0" noProof="0" dirty="0">
                  <a:ln>
                    <a:noFill/>
                  </a:ln>
                  <a:solidFill>
                    <a:prstClr val="black">
                      <a:lumMod val="85000"/>
                      <a:lumOff val="15000"/>
                    </a:prstClr>
                  </a:solidFill>
                  <a:effectLst/>
                  <a:uLnTx/>
                  <a:uFillTx/>
                  <a:latin typeface="Aptos" panose="020B0004020202020204" pitchFamily="34" charset="0"/>
                </a:rPr>
                <a:t>, </a:t>
              </a:r>
              <a:r>
                <a:rPr kumimoji="0" sz="1600" b="0" i="0" u="none" strike="noStrike" kern="1200" cap="none" spc="0" normalizeH="0" baseline="0" noProof="0" dirty="0" err="1">
                  <a:ln>
                    <a:noFill/>
                  </a:ln>
                  <a:solidFill>
                    <a:prstClr val="black">
                      <a:lumMod val="85000"/>
                      <a:lumOff val="15000"/>
                    </a:prstClr>
                  </a:solidFill>
                  <a:effectLst/>
                  <a:uLnTx/>
                  <a:uFillTx/>
                  <a:latin typeface="Aptos" panose="020B0004020202020204" pitchFamily="34" charset="0"/>
                </a:rPr>
                <a:t>industria</a:t>
              </a:r>
              <a:r>
                <a:rPr kumimoji="0" sz="1600" b="0" i="0" u="none" strike="noStrike" kern="1200" cap="none" spc="0" normalizeH="0" baseline="0" noProof="0" dirty="0">
                  <a:ln>
                    <a:noFill/>
                  </a:ln>
                  <a:solidFill>
                    <a:prstClr val="black">
                      <a:lumMod val="85000"/>
                      <a:lumOff val="15000"/>
                    </a:prstClr>
                  </a:solidFill>
                  <a:effectLst/>
                  <a:uLnTx/>
                  <a:uFillTx/>
                  <a:latin typeface="Aptos" panose="020B0004020202020204" pitchFamily="34" charset="0"/>
                </a:rPr>
                <a:t> y </a:t>
              </a:r>
              <a:r>
                <a:rPr kumimoji="0" sz="1600" b="0" i="0" u="none" strike="noStrike" kern="1200" cap="none" spc="0" normalizeH="0" baseline="0" noProof="0" dirty="0" err="1">
                  <a:ln>
                    <a:noFill/>
                  </a:ln>
                  <a:solidFill>
                    <a:prstClr val="black">
                      <a:lumMod val="85000"/>
                      <a:lumOff val="15000"/>
                    </a:prstClr>
                  </a:solidFill>
                  <a:effectLst/>
                  <a:uLnTx/>
                  <a:uFillTx/>
                  <a:latin typeface="Aptos" panose="020B0004020202020204" pitchFamily="34" charset="0"/>
                </a:rPr>
                <a:t>talento</a:t>
              </a:r>
              <a:r>
                <a:rPr kumimoji="0" sz="1600" b="0" i="0" u="none" strike="noStrike" kern="1200" cap="none" spc="0" normalizeH="0" baseline="0" noProof="0" dirty="0">
                  <a:ln>
                    <a:noFill/>
                  </a:ln>
                  <a:solidFill>
                    <a:prstClr val="black">
                      <a:lumMod val="85000"/>
                      <a:lumOff val="15000"/>
                    </a:prstClr>
                  </a:solidFill>
                  <a:effectLst/>
                  <a:uLnTx/>
                  <a:uFillTx/>
                  <a:latin typeface="Aptos" panose="020B0004020202020204" pitchFamily="34" charset="0"/>
                </a:rPr>
                <a:t>.</a:t>
              </a:r>
            </a:p>
          </p:txBody>
        </p:sp>
      </p:grpSp>
      <p:sp>
        <p:nvSpPr>
          <p:cNvPr id="10" name="Rounded Rectangle 9">
            <a:extLst>
              <a:ext uri="{FF2B5EF4-FFF2-40B4-BE49-F238E27FC236}">
                <a16:creationId xmlns:a16="http://schemas.microsoft.com/office/drawing/2014/main" id="{AD23212F-F20E-C8F5-FC12-83B2F181543D}"/>
              </a:ext>
            </a:extLst>
          </p:cNvPr>
          <p:cNvSpPr/>
          <p:nvPr/>
        </p:nvSpPr>
        <p:spPr>
          <a:xfrm>
            <a:off x="7973568" y="1540228"/>
            <a:ext cx="987552" cy="288000"/>
          </a:xfrm>
          <a:prstGeom prst="homePlate">
            <a:avLst/>
          </a:prstGeom>
          <a:solidFill>
            <a:srgbClr val="082D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180000" marR="0" lvl="0" indent="0" algn="l" defTabSz="457200" rtl="0" eaLnBrk="1" fontAlgn="auto" latinLnBrk="0" hangingPunct="1">
              <a:lnSpc>
                <a:spcPct val="100000"/>
              </a:lnSpc>
              <a:spcBef>
                <a:spcPts val="0"/>
              </a:spcBef>
              <a:spcAft>
                <a:spcPts val="0"/>
              </a:spcAft>
              <a:buClrTx/>
              <a:buSzTx/>
              <a:buFontTx/>
              <a:buNone/>
              <a:tabLst/>
              <a:defRPr/>
            </a:pPr>
            <a:r>
              <a:rPr kumimoji="0" sz="1200" b="1" i="0" u="none" strike="noStrike" kern="1200" cap="none" spc="0" normalizeH="0" baseline="0" noProof="0" dirty="0">
                <a:ln>
                  <a:noFill/>
                </a:ln>
                <a:solidFill>
                  <a:srgbClr val="FFFFFF"/>
                </a:solidFill>
                <a:effectLst/>
                <a:uLnTx/>
                <a:uFillTx/>
                <a:latin typeface="Aptos" panose="020B0004020202020204" pitchFamily="34" charset="0"/>
              </a:rPr>
              <a:t>I</a:t>
            </a:r>
            <a:r>
              <a:rPr kumimoji="0" lang="es-CL" sz="1200" b="1" i="0" u="none" strike="noStrike" kern="1200" cap="none" spc="0" normalizeH="0" baseline="0" noProof="0" dirty="0">
                <a:ln>
                  <a:noFill/>
                </a:ln>
                <a:solidFill>
                  <a:srgbClr val="FFFFFF"/>
                </a:solidFill>
                <a:effectLst/>
                <a:uLnTx/>
                <a:uFillTx/>
                <a:latin typeface="Aptos" panose="020B0004020202020204" pitchFamily="34" charset="0"/>
              </a:rPr>
              <a:t> </a:t>
            </a:r>
            <a:r>
              <a:rPr kumimoji="0" sz="1200" b="1" i="0" u="none" strike="noStrike" kern="1200" cap="none" spc="0" normalizeH="0" baseline="0" noProof="0" dirty="0">
                <a:ln>
                  <a:noFill/>
                </a:ln>
                <a:solidFill>
                  <a:srgbClr val="FFFFFF"/>
                </a:solidFill>
                <a:effectLst/>
                <a:uLnTx/>
                <a:uFillTx/>
                <a:latin typeface="Aptos" panose="020B0004020202020204" pitchFamily="34" charset="0"/>
              </a:rPr>
              <a:t>+</a:t>
            </a:r>
            <a:r>
              <a:rPr kumimoji="0" lang="es-CL" sz="1200" b="1" i="0" u="none" strike="noStrike" kern="1200" cap="none" spc="0" normalizeH="0" baseline="0" noProof="0" dirty="0">
                <a:ln>
                  <a:noFill/>
                </a:ln>
                <a:solidFill>
                  <a:srgbClr val="FFFFFF"/>
                </a:solidFill>
                <a:effectLst/>
                <a:uLnTx/>
                <a:uFillTx/>
                <a:latin typeface="Aptos" panose="020B0004020202020204" pitchFamily="34" charset="0"/>
              </a:rPr>
              <a:t> </a:t>
            </a:r>
            <a:r>
              <a:rPr kumimoji="0" sz="1200" b="1" i="0" u="none" strike="noStrike" kern="1200" cap="none" spc="0" normalizeH="0" baseline="0" noProof="0" dirty="0">
                <a:ln>
                  <a:noFill/>
                </a:ln>
                <a:solidFill>
                  <a:srgbClr val="FFFFFF"/>
                </a:solidFill>
                <a:effectLst/>
                <a:uLnTx/>
                <a:uFillTx/>
                <a:latin typeface="Aptos" panose="020B0004020202020204" pitchFamily="34" charset="0"/>
              </a:rPr>
              <a:t>D</a:t>
            </a:r>
            <a:r>
              <a:rPr kumimoji="0" lang="es-CL" sz="1200" b="1" i="0" u="none" strike="noStrike" kern="1200" cap="none" spc="0" normalizeH="0" baseline="0" noProof="0" dirty="0">
                <a:ln>
                  <a:noFill/>
                </a:ln>
                <a:solidFill>
                  <a:srgbClr val="FFFFFF"/>
                </a:solidFill>
                <a:effectLst/>
                <a:uLnTx/>
                <a:uFillTx/>
                <a:latin typeface="Aptos" panose="020B0004020202020204" pitchFamily="34" charset="0"/>
              </a:rPr>
              <a:t> + i</a:t>
            </a:r>
            <a:endParaRPr kumimoji="0" sz="1200" b="1" i="0" u="none" strike="noStrike" kern="1200" cap="none" spc="0" normalizeH="0" baseline="0" noProof="0" dirty="0">
              <a:ln>
                <a:noFill/>
              </a:ln>
              <a:solidFill>
                <a:srgbClr val="FFFFFF"/>
              </a:solidFill>
              <a:effectLst/>
              <a:uLnTx/>
              <a:uFillTx/>
              <a:latin typeface="Aptos" panose="020B0004020202020204" pitchFamily="34" charset="0"/>
            </a:endParaRPr>
          </a:p>
        </p:txBody>
      </p:sp>
      <p:sp>
        <p:nvSpPr>
          <p:cNvPr id="12" name="Rounded Rectangle 11">
            <a:extLst>
              <a:ext uri="{FF2B5EF4-FFF2-40B4-BE49-F238E27FC236}">
                <a16:creationId xmlns:a16="http://schemas.microsoft.com/office/drawing/2014/main" id="{DC18A7D7-3CC2-0632-2FB2-B7558C5F2FF4}"/>
              </a:ext>
            </a:extLst>
          </p:cNvPr>
          <p:cNvSpPr/>
          <p:nvPr/>
        </p:nvSpPr>
        <p:spPr>
          <a:xfrm flipH="1" flipV="1">
            <a:off x="101015" y="3950208"/>
            <a:ext cx="2559997" cy="978408"/>
          </a:xfrm>
          <a:prstGeom prst="round1Rect">
            <a:avLst>
              <a:gd name="adj" fmla="val 10327"/>
            </a:avLst>
          </a:prstGeom>
          <a:gradFill flip="none" rotWithShape="1">
            <a:gsLst>
              <a:gs pos="71000">
                <a:srgbClr val="17375E">
                  <a:alpha val="74902"/>
                </a:srgbClr>
              </a:gs>
              <a:gs pos="29000">
                <a:srgbClr val="17375E"/>
              </a:gs>
              <a:gs pos="87000">
                <a:srgbClr val="17375E">
                  <a:alpha val="50196"/>
                </a:srgbClr>
              </a:gs>
              <a:gs pos="100000">
                <a:srgbClr val="17375E">
                  <a:alpha val="0"/>
                </a:srgbClr>
              </a:gs>
            </a:gsLst>
            <a:lin ang="5400000" scaled="0"/>
            <a:tileRect/>
          </a:gradFill>
          <a:ln>
            <a:noFill/>
          </a:ln>
          <a:effectLst/>
        </p:spPr>
        <p:style>
          <a:lnRef idx="1">
            <a:schemeClr val="accent1"/>
          </a:lnRef>
          <a:fillRef idx="3">
            <a:schemeClr val="accent1"/>
          </a:fillRef>
          <a:effectRef idx="2">
            <a:schemeClr val="accent1"/>
          </a:effectRef>
          <a:fontRef idx="minor">
            <a:schemeClr val="lt1"/>
          </a:fontRef>
        </p:style>
        <p:txBody>
          <a:bodyPr lIns="432000"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sz="1100" b="1" i="0" u="none" strike="noStrike" kern="1200" cap="none" spc="0" normalizeH="0" baseline="0" noProof="0" dirty="0">
              <a:ln>
                <a:noFill/>
              </a:ln>
              <a:solidFill>
                <a:srgbClr val="FFFFFF"/>
              </a:solidFill>
              <a:effectLst/>
              <a:uLnTx/>
              <a:uFillTx/>
              <a:latin typeface="Aptos" panose="020B0004020202020204" pitchFamily="34" charset="0"/>
            </a:endParaRPr>
          </a:p>
        </p:txBody>
      </p:sp>
      <p:sp>
        <p:nvSpPr>
          <p:cNvPr id="57" name="Rectangle 56">
            <a:extLst>
              <a:ext uri="{FF2B5EF4-FFF2-40B4-BE49-F238E27FC236}">
                <a16:creationId xmlns:a16="http://schemas.microsoft.com/office/drawing/2014/main" id="{6612F517-7720-6A72-9893-363229D45CAB}"/>
              </a:ext>
            </a:extLst>
          </p:cNvPr>
          <p:cNvSpPr/>
          <p:nvPr/>
        </p:nvSpPr>
        <p:spPr>
          <a:xfrm>
            <a:off x="8961120" y="6717792"/>
            <a:ext cx="3063240" cy="109728"/>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grpSp>
        <p:nvGrpSpPr>
          <p:cNvPr id="62" name="Grupo 61">
            <a:extLst>
              <a:ext uri="{FF2B5EF4-FFF2-40B4-BE49-F238E27FC236}">
                <a16:creationId xmlns:a16="http://schemas.microsoft.com/office/drawing/2014/main" id="{BC9A5CD7-AB73-D6EF-1574-FC74CF013AAB}"/>
              </a:ext>
            </a:extLst>
          </p:cNvPr>
          <p:cNvGrpSpPr>
            <a:grpSpLocks noChangeAspect="1"/>
          </p:cNvGrpSpPr>
          <p:nvPr/>
        </p:nvGrpSpPr>
        <p:grpSpPr>
          <a:xfrm>
            <a:off x="624839" y="220199"/>
            <a:ext cx="2695346" cy="908366"/>
            <a:chOff x="841248" y="1408176"/>
            <a:chExt cx="4992378" cy="1682496"/>
          </a:xfrm>
        </p:grpSpPr>
        <p:pic>
          <p:nvPicPr>
            <p:cNvPr id="59" name="Imagen 58">
              <a:extLst>
                <a:ext uri="{FF2B5EF4-FFF2-40B4-BE49-F238E27FC236}">
                  <a16:creationId xmlns:a16="http://schemas.microsoft.com/office/drawing/2014/main" id="{D38088E8-4779-448F-EC8B-C43DABAC2983}"/>
                </a:ext>
              </a:extLst>
            </p:cNvPr>
            <p:cNvPicPr>
              <a:picLocks noChangeAspect="1"/>
            </p:cNvPicPr>
            <p:nvPr/>
          </p:nvPicPr>
          <p:blipFill>
            <a:blip r:embed="rId17"/>
            <a:srcRect l="7828" t="21603" r="14041" b="14286"/>
            <a:stretch>
              <a:fillRect/>
            </a:stretch>
          </p:blipFill>
          <p:spPr>
            <a:xfrm>
              <a:off x="841248" y="1408176"/>
              <a:ext cx="3377185" cy="1682496"/>
            </a:xfrm>
            <a:prstGeom prst="rect">
              <a:avLst/>
            </a:prstGeom>
          </p:spPr>
        </p:pic>
        <p:pic>
          <p:nvPicPr>
            <p:cNvPr id="61" name="Imagen 60">
              <a:extLst>
                <a:ext uri="{FF2B5EF4-FFF2-40B4-BE49-F238E27FC236}">
                  <a16:creationId xmlns:a16="http://schemas.microsoft.com/office/drawing/2014/main" id="{707334DC-FA12-86A5-B21C-1E479ED8DF36}"/>
                </a:ext>
              </a:extLst>
            </p:cNvPr>
            <p:cNvPicPr>
              <a:picLocks noChangeAspect="1"/>
            </p:cNvPicPr>
            <p:nvPr/>
          </p:nvPicPr>
          <p:blipFill>
            <a:blip r:embed="rId18">
              <a:clrChange>
                <a:clrFrom>
                  <a:srgbClr val="FFFFFF"/>
                </a:clrFrom>
                <a:clrTo>
                  <a:srgbClr val="FFFFFF">
                    <a:alpha val="0"/>
                  </a:srgbClr>
                </a:clrTo>
              </a:clrChange>
            </a:blip>
            <a:srcRect l="9931" t="20240" r="10633" b="19844"/>
            <a:stretch>
              <a:fillRect/>
            </a:stretch>
          </p:blipFill>
          <p:spPr>
            <a:xfrm>
              <a:off x="4280814" y="1921434"/>
              <a:ext cx="1552812" cy="1169238"/>
            </a:xfrm>
            <a:prstGeom prst="rect">
              <a:avLst/>
            </a:prstGeom>
          </p:spPr>
        </p:pic>
      </p:grpSp>
      <p:sp>
        <p:nvSpPr>
          <p:cNvPr id="85" name="Rectangle 4">
            <a:extLst>
              <a:ext uri="{FF2B5EF4-FFF2-40B4-BE49-F238E27FC236}">
                <a16:creationId xmlns:a16="http://schemas.microsoft.com/office/drawing/2014/main" id="{581BCE58-D16B-0A48-686A-D3EF7FE28D23}"/>
              </a:ext>
            </a:extLst>
          </p:cNvPr>
          <p:cNvSpPr/>
          <p:nvPr/>
        </p:nvSpPr>
        <p:spPr>
          <a:xfrm>
            <a:off x="338328" y="4105656"/>
            <a:ext cx="27432" cy="612000"/>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92" name="Rectangle 4">
            <a:extLst>
              <a:ext uri="{FF2B5EF4-FFF2-40B4-BE49-F238E27FC236}">
                <a16:creationId xmlns:a16="http://schemas.microsoft.com/office/drawing/2014/main" id="{AAC556CB-DD9A-9AE4-B7B4-8B09763A22C0}"/>
              </a:ext>
            </a:extLst>
          </p:cNvPr>
          <p:cNvSpPr/>
          <p:nvPr/>
        </p:nvSpPr>
        <p:spPr>
          <a:xfrm>
            <a:off x="8045997" y="1580783"/>
            <a:ext cx="27432" cy="216000"/>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94" name="Rounded Rectangle 9">
            <a:extLst>
              <a:ext uri="{FF2B5EF4-FFF2-40B4-BE49-F238E27FC236}">
                <a16:creationId xmlns:a16="http://schemas.microsoft.com/office/drawing/2014/main" id="{ED718A76-573D-73EC-5D7C-79F95677837D}"/>
              </a:ext>
            </a:extLst>
          </p:cNvPr>
          <p:cNvSpPr/>
          <p:nvPr/>
        </p:nvSpPr>
        <p:spPr>
          <a:xfrm>
            <a:off x="7973567" y="3356764"/>
            <a:ext cx="2346043" cy="295835"/>
          </a:xfrm>
          <a:prstGeom prst="homePlate">
            <a:avLst/>
          </a:prstGeom>
          <a:solidFill>
            <a:srgbClr val="082D5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180000" marR="0" lvl="0" indent="0" algn="l" defTabSz="457200" rtl="0" eaLnBrk="1" fontAlgn="auto" latinLnBrk="0" hangingPunct="1">
              <a:lnSpc>
                <a:spcPct val="100000"/>
              </a:lnSpc>
              <a:spcBef>
                <a:spcPts val="0"/>
              </a:spcBef>
              <a:spcAft>
                <a:spcPts val="0"/>
              </a:spcAft>
              <a:buClrTx/>
              <a:buSzTx/>
              <a:buFontTx/>
              <a:buNone/>
              <a:tabLst/>
              <a:defRPr/>
            </a:pPr>
            <a:r>
              <a:rPr kumimoji="0" lang="es-CL" sz="1200" b="1" i="0" u="none" strike="noStrike" kern="1200" cap="none" spc="0" normalizeH="0" baseline="0" noProof="0" dirty="0">
                <a:ln>
                  <a:noFill/>
                </a:ln>
                <a:solidFill>
                  <a:srgbClr val="FFFFFF"/>
                </a:solidFill>
                <a:effectLst/>
                <a:uLnTx/>
                <a:uFillTx/>
                <a:latin typeface="Aptos" panose="020B0004020202020204" pitchFamily="34" charset="0"/>
              </a:rPr>
              <a:t>IMPACTO EN LA INDUSTRIA</a:t>
            </a:r>
            <a:endParaRPr kumimoji="0" sz="1200" b="1" i="0" u="none" strike="noStrike" kern="1200" cap="none" spc="0" normalizeH="0" baseline="0" noProof="0" dirty="0">
              <a:ln>
                <a:noFill/>
              </a:ln>
              <a:solidFill>
                <a:srgbClr val="FFFFFF"/>
              </a:solidFill>
              <a:effectLst/>
              <a:uLnTx/>
              <a:uFillTx/>
              <a:latin typeface="Aptos" panose="020B0004020202020204" pitchFamily="34" charset="0"/>
            </a:endParaRPr>
          </a:p>
        </p:txBody>
      </p:sp>
      <p:sp>
        <p:nvSpPr>
          <p:cNvPr id="95" name="Rectangle 4">
            <a:extLst>
              <a:ext uri="{FF2B5EF4-FFF2-40B4-BE49-F238E27FC236}">
                <a16:creationId xmlns:a16="http://schemas.microsoft.com/office/drawing/2014/main" id="{C0B02A52-3CE1-7EE2-CAF6-8C57A21A51B3}"/>
              </a:ext>
            </a:extLst>
          </p:cNvPr>
          <p:cNvSpPr/>
          <p:nvPr/>
        </p:nvSpPr>
        <p:spPr>
          <a:xfrm>
            <a:off x="8045997" y="3397320"/>
            <a:ext cx="27432" cy="216000"/>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73" name="Rectangle 32">
            <a:extLst>
              <a:ext uri="{FF2B5EF4-FFF2-40B4-BE49-F238E27FC236}">
                <a16:creationId xmlns:a16="http://schemas.microsoft.com/office/drawing/2014/main" id="{7CA0F42C-2D77-7968-785A-AA8FA2713768}"/>
              </a:ext>
            </a:extLst>
          </p:cNvPr>
          <p:cNvSpPr/>
          <p:nvPr/>
        </p:nvSpPr>
        <p:spPr>
          <a:xfrm>
            <a:off x="351663"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77" name="Rectangle 16">
            <a:extLst>
              <a:ext uri="{FF2B5EF4-FFF2-40B4-BE49-F238E27FC236}">
                <a16:creationId xmlns:a16="http://schemas.microsoft.com/office/drawing/2014/main" id="{4DCA03A9-2F57-F742-FBCF-5EDFC86E6465}"/>
              </a:ext>
            </a:extLst>
          </p:cNvPr>
          <p:cNvSpPr/>
          <p:nvPr/>
        </p:nvSpPr>
        <p:spPr>
          <a:xfrm>
            <a:off x="6062494" y="5111414"/>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78" name="Rectangle 16">
            <a:extLst>
              <a:ext uri="{FF2B5EF4-FFF2-40B4-BE49-F238E27FC236}">
                <a16:creationId xmlns:a16="http://schemas.microsoft.com/office/drawing/2014/main" id="{10D475B9-0751-EAAA-5ED7-8F8DA0DED236}"/>
              </a:ext>
            </a:extLst>
          </p:cNvPr>
          <p:cNvSpPr/>
          <p:nvPr/>
        </p:nvSpPr>
        <p:spPr>
          <a:xfrm>
            <a:off x="8049783" y="5111414"/>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Aptos" panose="020B0004020202020204" pitchFamily="34" charset="0"/>
            </a:endParaRPr>
          </a:p>
        </p:txBody>
      </p:sp>
      <p:sp>
        <p:nvSpPr>
          <p:cNvPr id="179" name="Rectangle 16">
            <a:extLst>
              <a:ext uri="{FF2B5EF4-FFF2-40B4-BE49-F238E27FC236}">
                <a16:creationId xmlns:a16="http://schemas.microsoft.com/office/drawing/2014/main" id="{D2027C4F-EE64-5923-6D26-EFA828C6EBBB}"/>
              </a:ext>
            </a:extLst>
          </p:cNvPr>
          <p:cNvSpPr/>
          <p:nvPr/>
        </p:nvSpPr>
        <p:spPr>
          <a:xfrm>
            <a:off x="10037072" y="5111414"/>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1" name="Rectangle 16">
            <a:extLst>
              <a:ext uri="{FF2B5EF4-FFF2-40B4-BE49-F238E27FC236}">
                <a16:creationId xmlns:a16="http://schemas.microsoft.com/office/drawing/2014/main" id="{D99E64FA-FE94-185F-F9DF-EC96563CB22C}"/>
              </a:ext>
            </a:extLst>
          </p:cNvPr>
          <p:cNvSpPr/>
          <p:nvPr/>
        </p:nvSpPr>
        <p:spPr>
          <a:xfrm>
            <a:off x="2087916" y="5111414"/>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2" name="Rectangle 16">
            <a:extLst>
              <a:ext uri="{FF2B5EF4-FFF2-40B4-BE49-F238E27FC236}">
                <a16:creationId xmlns:a16="http://schemas.microsoft.com/office/drawing/2014/main" id="{345FC562-E2BB-494E-4C47-B9F5D9628AC5}"/>
              </a:ext>
            </a:extLst>
          </p:cNvPr>
          <p:cNvSpPr/>
          <p:nvPr/>
        </p:nvSpPr>
        <p:spPr>
          <a:xfrm>
            <a:off x="4075205" y="5111414"/>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4" name="Rectangle 16">
            <a:extLst>
              <a:ext uri="{FF2B5EF4-FFF2-40B4-BE49-F238E27FC236}">
                <a16:creationId xmlns:a16="http://schemas.microsoft.com/office/drawing/2014/main" id="{3879B7FC-DAC0-43E0-E391-2A987D808FD4}"/>
              </a:ext>
            </a:extLst>
          </p:cNvPr>
          <p:cNvSpPr/>
          <p:nvPr/>
        </p:nvSpPr>
        <p:spPr>
          <a:xfrm>
            <a:off x="6072019" y="6035339"/>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5" name="Rectangle 16">
            <a:extLst>
              <a:ext uri="{FF2B5EF4-FFF2-40B4-BE49-F238E27FC236}">
                <a16:creationId xmlns:a16="http://schemas.microsoft.com/office/drawing/2014/main" id="{0BA1C54D-6150-3265-A3C5-ECC7F2B0154D}"/>
              </a:ext>
            </a:extLst>
          </p:cNvPr>
          <p:cNvSpPr/>
          <p:nvPr/>
        </p:nvSpPr>
        <p:spPr>
          <a:xfrm>
            <a:off x="8059308" y="6035339"/>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6" name="Rectangle 16">
            <a:extLst>
              <a:ext uri="{FF2B5EF4-FFF2-40B4-BE49-F238E27FC236}">
                <a16:creationId xmlns:a16="http://schemas.microsoft.com/office/drawing/2014/main" id="{E31032C7-42E9-883A-5C40-9F1F37C997EC}"/>
              </a:ext>
            </a:extLst>
          </p:cNvPr>
          <p:cNvSpPr/>
          <p:nvPr/>
        </p:nvSpPr>
        <p:spPr>
          <a:xfrm>
            <a:off x="10046597" y="6035339"/>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7" name="Rectangle 16">
            <a:extLst>
              <a:ext uri="{FF2B5EF4-FFF2-40B4-BE49-F238E27FC236}">
                <a16:creationId xmlns:a16="http://schemas.microsoft.com/office/drawing/2014/main" id="{999EE405-C10E-20B8-028A-1C805C992F4C}"/>
              </a:ext>
            </a:extLst>
          </p:cNvPr>
          <p:cNvSpPr/>
          <p:nvPr/>
        </p:nvSpPr>
        <p:spPr>
          <a:xfrm>
            <a:off x="2097441" y="6035339"/>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8" name="Rectangle 16">
            <a:extLst>
              <a:ext uri="{FF2B5EF4-FFF2-40B4-BE49-F238E27FC236}">
                <a16:creationId xmlns:a16="http://schemas.microsoft.com/office/drawing/2014/main" id="{1D5BA935-3DC6-0AB7-B9F2-95632518859E}"/>
              </a:ext>
            </a:extLst>
          </p:cNvPr>
          <p:cNvSpPr/>
          <p:nvPr/>
        </p:nvSpPr>
        <p:spPr>
          <a:xfrm>
            <a:off x="4084730" y="6035339"/>
            <a:ext cx="9144" cy="566928"/>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89" name="Rectangle 32">
            <a:extLst>
              <a:ext uri="{FF2B5EF4-FFF2-40B4-BE49-F238E27FC236}">
                <a16:creationId xmlns:a16="http://schemas.microsoft.com/office/drawing/2014/main" id="{B938B19D-BA9F-1F3B-815C-B74DDBDF049B}"/>
              </a:ext>
            </a:extLst>
          </p:cNvPr>
          <p:cNvSpPr/>
          <p:nvPr/>
        </p:nvSpPr>
        <p:spPr>
          <a:xfrm>
            <a:off x="4338841"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0" name="Rectangle 32">
            <a:extLst>
              <a:ext uri="{FF2B5EF4-FFF2-40B4-BE49-F238E27FC236}">
                <a16:creationId xmlns:a16="http://schemas.microsoft.com/office/drawing/2014/main" id="{7C8586D3-1B60-9DC9-391B-F3E1815A86D2}"/>
              </a:ext>
            </a:extLst>
          </p:cNvPr>
          <p:cNvSpPr/>
          <p:nvPr/>
        </p:nvSpPr>
        <p:spPr>
          <a:xfrm>
            <a:off x="6332430"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1" name="Rectangle 32">
            <a:extLst>
              <a:ext uri="{FF2B5EF4-FFF2-40B4-BE49-F238E27FC236}">
                <a16:creationId xmlns:a16="http://schemas.microsoft.com/office/drawing/2014/main" id="{5BC7ED0F-0691-BA04-7754-D7376B813AB7}"/>
              </a:ext>
            </a:extLst>
          </p:cNvPr>
          <p:cNvSpPr/>
          <p:nvPr/>
        </p:nvSpPr>
        <p:spPr>
          <a:xfrm>
            <a:off x="8326019"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2" name="Rectangle 32">
            <a:extLst>
              <a:ext uri="{FF2B5EF4-FFF2-40B4-BE49-F238E27FC236}">
                <a16:creationId xmlns:a16="http://schemas.microsoft.com/office/drawing/2014/main" id="{F6226B3A-7E79-44FA-9405-C4873329734A}"/>
              </a:ext>
            </a:extLst>
          </p:cNvPr>
          <p:cNvSpPr/>
          <p:nvPr/>
        </p:nvSpPr>
        <p:spPr>
          <a:xfrm>
            <a:off x="10319610"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3" name="Rectangle 32">
            <a:extLst>
              <a:ext uri="{FF2B5EF4-FFF2-40B4-BE49-F238E27FC236}">
                <a16:creationId xmlns:a16="http://schemas.microsoft.com/office/drawing/2014/main" id="{6740B425-E5E6-1B15-858F-F9C661682AAC}"/>
              </a:ext>
            </a:extLst>
          </p:cNvPr>
          <p:cNvSpPr/>
          <p:nvPr/>
        </p:nvSpPr>
        <p:spPr>
          <a:xfrm>
            <a:off x="2345252" y="5896997"/>
            <a:ext cx="1440000" cy="9144"/>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6" name="Rectangle 16">
            <a:extLst>
              <a:ext uri="{FF2B5EF4-FFF2-40B4-BE49-F238E27FC236}">
                <a16:creationId xmlns:a16="http://schemas.microsoft.com/office/drawing/2014/main" id="{1B7B1F33-F39E-88D5-3D8B-EB7C5D547EC3}"/>
              </a:ext>
            </a:extLst>
          </p:cNvPr>
          <p:cNvSpPr/>
          <p:nvPr/>
        </p:nvSpPr>
        <p:spPr>
          <a:xfrm>
            <a:off x="3866061" y="299325"/>
            <a:ext cx="9144" cy="828000"/>
          </a:xfrm>
          <a:prstGeom prst="rect">
            <a:avLst/>
          </a:prstGeom>
          <a:solidFill>
            <a:srgbClr val="E1E4E8"/>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8" name="CuadroTexto 197">
            <a:extLst>
              <a:ext uri="{FF2B5EF4-FFF2-40B4-BE49-F238E27FC236}">
                <a16:creationId xmlns:a16="http://schemas.microsoft.com/office/drawing/2014/main" id="{EFA7229B-44FC-D4F7-49C6-323852D81099}"/>
              </a:ext>
            </a:extLst>
          </p:cNvPr>
          <p:cNvSpPr txBox="1"/>
          <p:nvPr/>
        </p:nvSpPr>
        <p:spPr>
          <a:xfrm>
            <a:off x="424876" y="4054691"/>
            <a:ext cx="2110142" cy="93871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TRANSFERIMOS TECNOLOGÍA,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DESARROLLAMOS TALENTO 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CONECTAMOS INDUSTRIA CON CIENCIA APLICADA.</a:t>
            </a:r>
          </a:p>
        </p:txBody>
      </p:sp>
    </p:spTree>
    <p:extLst>
      <p:ext uri="{BB962C8B-B14F-4D97-AF65-F5344CB8AC3E}">
        <p14:creationId xmlns:p14="http://schemas.microsoft.com/office/powerpoint/2010/main" val="7747786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9" name="Shape 7"/>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sp>
        <p:nvSpPr>
          <p:cNvPr id="3" name="Text Box 4">
            <a:extLst>
              <a:ext uri="{FF2B5EF4-FFF2-40B4-BE49-F238E27FC236}">
                <a16:creationId xmlns:a16="http://schemas.microsoft.com/office/drawing/2014/main" id="{F57E35F2-D7AF-F802-B747-DB452075C980}"/>
              </a:ext>
            </a:extLst>
          </p:cNvPr>
          <p:cNvSpPr txBox="1">
            <a:spLocks noChangeArrowheads="1"/>
          </p:cNvSpPr>
          <p:nvPr/>
        </p:nvSpPr>
        <p:spPr bwMode="auto">
          <a:xfrm>
            <a:off x="285507" y="146304"/>
            <a:ext cx="8030357" cy="58477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Equipo de Desarrollo de Procesos (</a:t>
            </a:r>
            <a:r>
              <a:rPr lang="es-MX" dirty="0" err="1"/>
              <a:t>ProDevs</a:t>
            </a:r>
            <a:r>
              <a:rPr lang="es-MX" dirty="0"/>
              <a:t>)</a:t>
            </a:r>
          </a:p>
        </p:txBody>
      </p:sp>
      <p:pic>
        <p:nvPicPr>
          <p:cNvPr id="13" name="Imagen 12">
            <a:extLst>
              <a:ext uri="{FF2B5EF4-FFF2-40B4-BE49-F238E27FC236}">
                <a16:creationId xmlns:a16="http://schemas.microsoft.com/office/drawing/2014/main" id="{FBA844E8-8597-654E-4214-6DBDE86C6410}"/>
              </a:ext>
            </a:extLst>
          </p:cNvPr>
          <p:cNvPicPr>
            <a:picLocks noChangeAspect="1"/>
          </p:cNvPicPr>
          <p:nvPr/>
        </p:nvPicPr>
        <p:blipFill>
          <a:blip r:embed="rId3" cstate="print">
            <a:extLst>
              <a:ext uri="{28A0092B-C50C-407E-A947-70E740481C1C}">
                <a14:useLocalDpi xmlns:a14="http://schemas.microsoft.com/office/drawing/2010/main" val="0"/>
              </a:ext>
            </a:extLst>
          </a:blip>
          <a:srcRect t="-1129" r="11074" b="1129"/>
          <a:stretch>
            <a:fillRect/>
          </a:stretch>
        </p:blipFill>
        <p:spPr>
          <a:xfrm>
            <a:off x="539552" y="3964926"/>
            <a:ext cx="3312368" cy="2793637"/>
          </a:xfrm>
          <a:prstGeom prst="rect">
            <a:avLst/>
          </a:prstGeom>
          <a:ln w="28575">
            <a:noFill/>
          </a:ln>
          <a:effectLst/>
        </p:spPr>
      </p:pic>
      <p:pic>
        <p:nvPicPr>
          <p:cNvPr id="21" name="Imagen 20">
            <a:extLst>
              <a:ext uri="{FF2B5EF4-FFF2-40B4-BE49-F238E27FC236}">
                <a16:creationId xmlns:a16="http://schemas.microsoft.com/office/drawing/2014/main" id="{17939F59-4E76-FF92-546C-485CFCA3A0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621" r="10620"/>
          <a:stretch/>
        </p:blipFill>
        <p:spPr>
          <a:xfrm>
            <a:off x="539552" y="928812"/>
            <a:ext cx="3312368" cy="3106794"/>
          </a:xfrm>
          <a:prstGeom prst="rect">
            <a:avLst/>
          </a:prstGeom>
        </p:spPr>
      </p:pic>
      <p:pic>
        <p:nvPicPr>
          <p:cNvPr id="23" name="Imagen 22">
            <a:extLst>
              <a:ext uri="{FF2B5EF4-FFF2-40B4-BE49-F238E27FC236}">
                <a16:creationId xmlns:a16="http://schemas.microsoft.com/office/drawing/2014/main" id="{766FD3ED-EAF0-DEE9-3090-EC465A8B29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51919" y="928812"/>
            <a:ext cx="4140023" cy="2747638"/>
          </a:xfrm>
          <a:prstGeom prst="rect">
            <a:avLst/>
          </a:prstGeom>
        </p:spPr>
      </p:pic>
      <p:pic>
        <p:nvPicPr>
          <p:cNvPr id="25" name="Imagen 24">
            <a:extLst>
              <a:ext uri="{FF2B5EF4-FFF2-40B4-BE49-F238E27FC236}">
                <a16:creationId xmlns:a16="http://schemas.microsoft.com/office/drawing/2014/main" id="{75ED5EA2-64EC-B7AF-DCB9-0E8A8A00793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038605" y="1645963"/>
            <a:ext cx="3977554" cy="2639812"/>
          </a:xfrm>
          <a:prstGeom prst="rect">
            <a:avLst/>
          </a:prstGeom>
        </p:spPr>
      </p:pic>
      <p:pic>
        <p:nvPicPr>
          <p:cNvPr id="27" name="Imagen 26">
            <a:extLst>
              <a:ext uri="{FF2B5EF4-FFF2-40B4-BE49-F238E27FC236}">
                <a16:creationId xmlns:a16="http://schemas.microsoft.com/office/drawing/2014/main" id="{3307C43B-B18A-F800-6499-3A10F20461E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51918" y="3708026"/>
            <a:ext cx="4140022" cy="2747638"/>
          </a:xfrm>
          <a:prstGeom prst="rect">
            <a:avLst/>
          </a:prstGeom>
        </p:spPr>
      </p:pic>
      <p:pic>
        <p:nvPicPr>
          <p:cNvPr id="29" name="Imagen 28">
            <a:extLst>
              <a:ext uri="{FF2B5EF4-FFF2-40B4-BE49-F238E27FC236}">
                <a16:creationId xmlns:a16="http://schemas.microsoft.com/office/drawing/2014/main" id="{B2A910ED-D494-A6E7-9B0E-E9E7E4385003}"/>
              </a:ext>
            </a:extLst>
          </p:cNvPr>
          <p:cNvPicPr>
            <a:picLocks noChangeAspect="1"/>
          </p:cNvPicPr>
          <p:nvPr/>
        </p:nvPicPr>
        <p:blipFill>
          <a:blip r:embed="rId8"/>
          <a:stretch>
            <a:fillRect/>
          </a:stretch>
        </p:blipFill>
        <p:spPr>
          <a:xfrm>
            <a:off x="9774265" y="146304"/>
            <a:ext cx="2195231" cy="1019720"/>
          </a:xfrm>
          <a:prstGeom prst="rect">
            <a:avLst/>
          </a:prstGeom>
        </p:spPr>
      </p:pic>
      <p:pic>
        <p:nvPicPr>
          <p:cNvPr id="30" name="Imagen 29" descr="Imágenes de Perspectiva de genero - Descarga gratuita en Magnific (antes  Freepik)">
            <a:extLst>
              <a:ext uri="{FF2B5EF4-FFF2-40B4-BE49-F238E27FC236}">
                <a16:creationId xmlns:a16="http://schemas.microsoft.com/office/drawing/2014/main" id="{52DE2F8C-70E8-B92A-FFD3-DA90AE744ECF}"/>
              </a:ext>
            </a:extLst>
          </p:cNvPr>
          <p:cNvPicPr>
            <a:picLocks noChangeAspect="1"/>
          </p:cNvPicPr>
          <p:nvPr/>
        </p:nvPicPr>
        <p:blipFill>
          <a:blip r:embed="rId9"/>
          <a:stretch>
            <a:fillRect/>
          </a:stretch>
        </p:blipFill>
        <p:spPr>
          <a:xfrm>
            <a:off x="9246426" y="4538111"/>
            <a:ext cx="1477644" cy="134785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9" name="Shape 7"/>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3" name="Imagen 2">
            <a:extLst>
              <a:ext uri="{FF2B5EF4-FFF2-40B4-BE49-F238E27FC236}">
                <a16:creationId xmlns:a16="http://schemas.microsoft.com/office/drawing/2014/main" id="{B6D6745F-4E83-FB1F-45B0-7696C6959BFE}"/>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12" name="Text Box 4">
            <a:extLst>
              <a:ext uri="{FF2B5EF4-FFF2-40B4-BE49-F238E27FC236}">
                <a16:creationId xmlns:a16="http://schemas.microsoft.com/office/drawing/2014/main" id="{2956FB8C-A1C1-814F-2B2E-C01222D6ED2E}"/>
              </a:ext>
            </a:extLst>
          </p:cNvPr>
          <p:cNvSpPr txBox="1">
            <a:spLocks noChangeArrowheads="1"/>
          </p:cNvSpPr>
          <p:nvPr/>
        </p:nvSpPr>
        <p:spPr bwMode="auto">
          <a:xfrm>
            <a:off x="285507" y="146304"/>
            <a:ext cx="8030357" cy="58477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Opciones Tecnologías DLE Actuales</a:t>
            </a:r>
          </a:p>
        </p:txBody>
      </p:sp>
      <p:pic>
        <p:nvPicPr>
          <p:cNvPr id="14" name="Imagen 13">
            <a:extLst>
              <a:ext uri="{FF2B5EF4-FFF2-40B4-BE49-F238E27FC236}">
                <a16:creationId xmlns:a16="http://schemas.microsoft.com/office/drawing/2014/main" id="{18BFDF80-5966-BD23-8F43-39C5C668F497}"/>
              </a:ext>
            </a:extLst>
          </p:cNvPr>
          <p:cNvPicPr>
            <a:picLocks noChangeAspect="1"/>
          </p:cNvPicPr>
          <p:nvPr/>
        </p:nvPicPr>
        <p:blipFill>
          <a:blip r:embed="rId4"/>
          <a:stretch>
            <a:fillRect/>
          </a:stretch>
        </p:blipFill>
        <p:spPr>
          <a:xfrm>
            <a:off x="716246" y="1166024"/>
            <a:ext cx="2852864" cy="2437574"/>
          </a:xfrm>
          <a:prstGeom prst="rect">
            <a:avLst/>
          </a:prstGeom>
        </p:spPr>
      </p:pic>
      <p:pic>
        <p:nvPicPr>
          <p:cNvPr id="16" name="Imagen 15">
            <a:extLst>
              <a:ext uri="{FF2B5EF4-FFF2-40B4-BE49-F238E27FC236}">
                <a16:creationId xmlns:a16="http://schemas.microsoft.com/office/drawing/2014/main" id="{1978D7BF-2FC4-4A30-E20F-986CF0D8ED18}"/>
              </a:ext>
            </a:extLst>
          </p:cNvPr>
          <p:cNvPicPr>
            <a:picLocks noChangeAspect="1"/>
          </p:cNvPicPr>
          <p:nvPr/>
        </p:nvPicPr>
        <p:blipFill>
          <a:blip r:embed="rId5"/>
          <a:stretch>
            <a:fillRect/>
          </a:stretch>
        </p:blipFill>
        <p:spPr>
          <a:xfrm>
            <a:off x="4424689" y="1263783"/>
            <a:ext cx="2959337" cy="2452155"/>
          </a:xfrm>
          <a:prstGeom prst="rect">
            <a:avLst/>
          </a:prstGeom>
        </p:spPr>
      </p:pic>
      <p:pic>
        <p:nvPicPr>
          <p:cNvPr id="20" name="Imagen 19">
            <a:extLst>
              <a:ext uri="{FF2B5EF4-FFF2-40B4-BE49-F238E27FC236}">
                <a16:creationId xmlns:a16="http://schemas.microsoft.com/office/drawing/2014/main" id="{7CA1740A-9902-5DAE-9873-5F93818B8DEA}"/>
              </a:ext>
            </a:extLst>
          </p:cNvPr>
          <p:cNvPicPr>
            <a:picLocks noChangeAspect="1"/>
          </p:cNvPicPr>
          <p:nvPr/>
        </p:nvPicPr>
        <p:blipFill>
          <a:blip r:embed="rId6"/>
          <a:stretch>
            <a:fillRect/>
          </a:stretch>
        </p:blipFill>
        <p:spPr>
          <a:xfrm>
            <a:off x="8156968" y="1145816"/>
            <a:ext cx="2983258" cy="2472363"/>
          </a:xfrm>
          <a:prstGeom prst="rect">
            <a:avLst/>
          </a:prstGeom>
        </p:spPr>
      </p:pic>
      <p:pic>
        <p:nvPicPr>
          <p:cNvPr id="22" name="Imagen 21">
            <a:extLst>
              <a:ext uri="{FF2B5EF4-FFF2-40B4-BE49-F238E27FC236}">
                <a16:creationId xmlns:a16="http://schemas.microsoft.com/office/drawing/2014/main" id="{CD3E7179-BB35-91BB-CD79-6F49F5EECE3A}"/>
              </a:ext>
            </a:extLst>
          </p:cNvPr>
          <p:cNvPicPr>
            <a:picLocks noChangeAspect="1"/>
          </p:cNvPicPr>
          <p:nvPr/>
        </p:nvPicPr>
        <p:blipFill>
          <a:blip r:embed="rId7"/>
          <a:stretch>
            <a:fillRect/>
          </a:stretch>
        </p:blipFill>
        <p:spPr>
          <a:xfrm>
            <a:off x="2660992" y="4038543"/>
            <a:ext cx="2852864" cy="2191000"/>
          </a:xfrm>
          <a:prstGeom prst="rect">
            <a:avLst/>
          </a:prstGeom>
        </p:spPr>
      </p:pic>
      <p:pic>
        <p:nvPicPr>
          <p:cNvPr id="24" name="Imagen 23">
            <a:extLst>
              <a:ext uri="{FF2B5EF4-FFF2-40B4-BE49-F238E27FC236}">
                <a16:creationId xmlns:a16="http://schemas.microsoft.com/office/drawing/2014/main" id="{365F48D3-8FF4-2B93-D894-326E96A93C56}"/>
              </a:ext>
            </a:extLst>
          </p:cNvPr>
          <p:cNvPicPr>
            <a:picLocks noChangeAspect="1"/>
          </p:cNvPicPr>
          <p:nvPr/>
        </p:nvPicPr>
        <p:blipFill>
          <a:blip r:embed="rId8"/>
          <a:stretch>
            <a:fillRect/>
          </a:stretch>
        </p:blipFill>
        <p:spPr>
          <a:xfrm>
            <a:off x="6526425" y="4038543"/>
            <a:ext cx="2269580" cy="2191000"/>
          </a:xfrm>
          <a:prstGeom prst="rect">
            <a:avLst/>
          </a:prstGeom>
        </p:spPr>
      </p:pic>
      <p:sp>
        <p:nvSpPr>
          <p:cNvPr id="38" name="Text 41">
            <a:extLst>
              <a:ext uri="{FF2B5EF4-FFF2-40B4-BE49-F238E27FC236}">
                <a16:creationId xmlns:a16="http://schemas.microsoft.com/office/drawing/2014/main" id="{69C1BFE4-ECF8-7368-E3B3-4D595686AE3E}"/>
              </a:ext>
            </a:extLst>
          </p:cNvPr>
          <p:cNvSpPr/>
          <p:nvPr/>
        </p:nvSpPr>
        <p:spPr>
          <a:xfrm>
            <a:off x="222504" y="6229543"/>
            <a:ext cx="3460623" cy="486725"/>
          </a:xfrm>
          <a:prstGeom prst="rect">
            <a:avLst/>
          </a:prstGeom>
          <a:noFill/>
          <a:ln/>
        </p:spPr>
        <p:txBody>
          <a:bodyPr wrap="square" lIns="0" tIns="0" rIns="0" bIns="0" rtlCol="0" anchor="ctr">
            <a:normAutofit/>
          </a:bodyPr>
          <a:lstStyle/>
          <a:p>
            <a:pPr marL="0" indent="0" algn="just">
              <a:buNone/>
            </a:pPr>
            <a:r>
              <a:rPr lang="en-US" sz="1000" b="1" dirty="0">
                <a:solidFill>
                  <a:srgbClr val="12345C"/>
                </a:solidFill>
              </a:rPr>
              <a:t>Fuentealba et al., 2023. Technological tendencies for lithium production from salt-lake brines, Resources Policy</a:t>
            </a:r>
            <a:endParaRPr lang="en-US" sz="1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9" name="Shape 7"/>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sp>
        <p:nvSpPr>
          <p:cNvPr id="43" name="Text 40"/>
          <p:cNvSpPr/>
          <p:nvPr/>
        </p:nvSpPr>
        <p:spPr>
          <a:xfrm>
            <a:off x="8385048" y="6007608"/>
            <a:ext cx="694944" cy="91440"/>
          </a:xfrm>
          <a:prstGeom prst="rect">
            <a:avLst/>
          </a:prstGeom>
          <a:noFill/>
          <a:ln/>
        </p:spPr>
        <p:txBody>
          <a:bodyPr wrap="square" lIns="0" tIns="0" rIns="0" bIns="0" rtlCol="0" anchor="ctr"/>
          <a:lstStyle/>
          <a:p>
            <a:pPr marL="0" indent="0" algn="ctr">
              <a:buNone/>
            </a:pPr>
            <a:r>
              <a:rPr lang="en-US" sz="880" b="1" dirty="0">
                <a:solidFill>
                  <a:srgbClr val="FFFFFF"/>
                </a:solidFill>
              </a:rPr>
              <a:t>Línea W</a:t>
            </a:r>
            <a:endParaRPr lang="en-US" sz="880" dirty="0"/>
          </a:p>
        </p:txBody>
      </p:sp>
      <p:pic>
        <p:nvPicPr>
          <p:cNvPr id="4" name="Imagen 3">
            <a:extLst>
              <a:ext uri="{FF2B5EF4-FFF2-40B4-BE49-F238E27FC236}">
                <a16:creationId xmlns:a16="http://schemas.microsoft.com/office/drawing/2014/main" id="{96E3A699-3BF0-E22C-39D4-D9870D01D115}"/>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49" name="Rectángulo 48">
            <a:extLst>
              <a:ext uri="{FF2B5EF4-FFF2-40B4-BE49-F238E27FC236}">
                <a16:creationId xmlns:a16="http://schemas.microsoft.com/office/drawing/2014/main" id="{528936EE-E073-AD11-F788-15605530CCE2}"/>
              </a:ext>
            </a:extLst>
          </p:cNvPr>
          <p:cNvSpPr/>
          <p:nvPr/>
        </p:nvSpPr>
        <p:spPr>
          <a:xfrm>
            <a:off x="2978507" y="2136135"/>
            <a:ext cx="89552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Extracción</a:t>
            </a:r>
            <a:endParaRPr lang="es-CL" sz="1200" dirty="0"/>
          </a:p>
        </p:txBody>
      </p:sp>
      <p:cxnSp>
        <p:nvCxnSpPr>
          <p:cNvPr id="51" name="Conector recto de flecha 50">
            <a:extLst>
              <a:ext uri="{FF2B5EF4-FFF2-40B4-BE49-F238E27FC236}">
                <a16:creationId xmlns:a16="http://schemas.microsoft.com/office/drawing/2014/main" id="{C1D1C4AC-EA1C-1303-E8D9-62C43CF2D8AF}"/>
              </a:ext>
            </a:extLst>
          </p:cNvPr>
          <p:cNvCxnSpPr>
            <a:cxnSpLocks/>
          </p:cNvCxnSpPr>
          <p:nvPr/>
        </p:nvCxnSpPr>
        <p:spPr>
          <a:xfrm>
            <a:off x="645122" y="2606129"/>
            <a:ext cx="698426" cy="0"/>
          </a:xfrm>
          <a:prstGeom prst="straightConnector1">
            <a:avLst/>
          </a:prstGeom>
          <a:ln w="254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3" name="Conector recto de flecha 52">
            <a:extLst>
              <a:ext uri="{FF2B5EF4-FFF2-40B4-BE49-F238E27FC236}">
                <a16:creationId xmlns:a16="http://schemas.microsoft.com/office/drawing/2014/main" id="{19D43FFD-010E-EFFF-70EB-DCDE7945F6C6}"/>
              </a:ext>
            </a:extLst>
          </p:cNvPr>
          <p:cNvCxnSpPr>
            <a:cxnSpLocks/>
          </p:cNvCxnSpPr>
          <p:nvPr/>
        </p:nvCxnSpPr>
        <p:spPr>
          <a:xfrm flipV="1">
            <a:off x="5112383" y="2650674"/>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a:extLst>
              <a:ext uri="{FF2B5EF4-FFF2-40B4-BE49-F238E27FC236}">
                <a16:creationId xmlns:a16="http://schemas.microsoft.com/office/drawing/2014/main" id="{CF5314DD-F24E-E260-4FDA-BA93FEF8AF04}"/>
              </a:ext>
            </a:extLst>
          </p:cNvPr>
          <p:cNvCxnSpPr>
            <a:cxnSpLocks/>
          </p:cNvCxnSpPr>
          <p:nvPr/>
        </p:nvCxnSpPr>
        <p:spPr>
          <a:xfrm>
            <a:off x="9893563" y="2705760"/>
            <a:ext cx="868592" cy="0"/>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4" name="CuadroTexto 63">
            <a:extLst>
              <a:ext uri="{FF2B5EF4-FFF2-40B4-BE49-F238E27FC236}">
                <a16:creationId xmlns:a16="http://schemas.microsoft.com/office/drawing/2014/main" id="{EE091505-B9B7-F8EF-1229-34B6A52D8073}"/>
              </a:ext>
            </a:extLst>
          </p:cNvPr>
          <p:cNvSpPr txBox="1"/>
          <p:nvPr/>
        </p:nvSpPr>
        <p:spPr>
          <a:xfrm>
            <a:off x="223798" y="2247520"/>
            <a:ext cx="985248"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Salmuera</a:t>
            </a:r>
          </a:p>
        </p:txBody>
      </p:sp>
      <p:sp>
        <p:nvSpPr>
          <p:cNvPr id="67" name="CuadroTexto 66">
            <a:extLst>
              <a:ext uri="{FF2B5EF4-FFF2-40B4-BE49-F238E27FC236}">
                <a16:creationId xmlns:a16="http://schemas.microsoft.com/office/drawing/2014/main" id="{AA8032D9-19DA-F0D2-4831-8DD4CA6F64AB}"/>
              </a:ext>
            </a:extLst>
          </p:cNvPr>
          <p:cNvSpPr txBox="1"/>
          <p:nvPr/>
        </p:nvSpPr>
        <p:spPr>
          <a:xfrm>
            <a:off x="10105629" y="1952342"/>
            <a:ext cx="1313052" cy="800219"/>
          </a:xfrm>
          <a:prstGeom prst="rect">
            <a:avLst/>
          </a:prstGeom>
          <a:noFill/>
          <a:ln/>
        </p:spPr>
        <p:txBody>
          <a:bodyPr wrap="square" lIns="0" tIns="0" rIns="0" bIns="0" rtlCol="0" anchor="ctr">
            <a:normAutofit/>
          </a:bodyPr>
          <a:lstStyle>
            <a:lvl1pPr indent="0">
              <a:buNone/>
              <a:defRPr sz="1400" b="1">
                <a:solidFill>
                  <a:srgbClr val="12345C"/>
                </a:solidFill>
              </a:defRPr>
            </a:lvl1pPr>
          </a:lstStyle>
          <a:p>
            <a:r>
              <a:rPr lang="es-MX" dirty="0"/>
              <a:t>Producto Li</a:t>
            </a:r>
          </a:p>
          <a:p>
            <a:r>
              <a:rPr lang="es-MX" dirty="0"/>
              <a:t>Li</a:t>
            </a:r>
            <a:r>
              <a:rPr lang="es-MX" baseline="-25000" dirty="0"/>
              <a:t>2</a:t>
            </a:r>
            <a:r>
              <a:rPr lang="es-MX" dirty="0"/>
              <a:t>CO</a:t>
            </a:r>
            <a:r>
              <a:rPr lang="es-MX" baseline="-25000" dirty="0"/>
              <a:t>3</a:t>
            </a:r>
            <a:endParaRPr lang="es-CL" baseline="-25000" dirty="0"/>
          </a:p>
          <a:p>
            <a:r>
              <a:rPr lang="es-CL" dirty="0"/>
              <a:t>LiOH</a:t>
            </a:r>
            <a:endParaRPr lang="es-MX" dirty="0"/>
          </a:p>
        </p:txBody>
      </p:sp>
      <p:sp>
        <p:nvSpPr>
          <p:cNvPr id="71" name="Rectángulo 70">
            <a:extLst>
              <a:ext uri="{FF2B5EF4-FFF2-40B4-BE49-F238E27FC236}">
                <a16:creationId xmlns:a16="http://schemas.microsoft.com/office/drawing/2014/main" id="{AECAA8E9-229B-496C-CFB6-A718AD41A048}"/>
              </a:ext>
            </a:extLst>
          </p:cNvPr>
          <p:cNvSpPr/>
          <p:nvPr/>
        </p:nvSpPr>
        <p:spPr>
          <a:xfrm>
            <a:off x="4165465" y="2151849"/>
            <a:ext cx="96284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Elución/</a:t>
            </a:r>
            <a:r>
              <a:rPr lang="es-MX" sz="1200" dirty="0" err="1"/>
              <a:t>Re-extracción</a:t>
            </a:r>
            <a:endParaRPr lang="es-CL" sz="1200" dirty="0"/>
          </a:p>
        </p:txBody>
      </p:sp>
      <p:cxnSp>
        <p:nvCxnSpPr>
          <p:cNvPr id="72" name="Conector recto de flecha 71">
            <a:extLst>
              <a:ext uri="{FF2B5EF4-FFF2-40B4-BE49-F238E27FC236}">
                <a16:creationId xmlns:a16="http://schemas.microsoft.com/office/drawing/2014/main" id="{983286CB-02FB-C1FB-20FB-847556516008}"/>
              </a:ext>
            </a:extLst>
          </p:cNvPr>
          <p:cNvCxnSpPr>
            <a:cxnSpLocks/>
          </p:cNvCxnSpPr>
          <p:nvPr/>
        </p:nvCxnSpPr>
        <p:spPr>
          <a:xfrm>
            <a:off x="3896461" y="2649056"/>
            <a:ext cx="280401" cy="871"/>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5" name="Text Box 4">
            <a:extLst>
              <a:ext uri="{FF2B5EF4-FFF2-40B4-BE49-F238E27FC236}">
                <a16:creationId xmlns:a16="http://schemas.microsoft.com/office/drawing/2014/main" id="{05418477-C4A4-21D3-CFEC-0087A459B112}"/>
              </a:ext>
            </a:extLst>
          </p:cNvPr>
          <p:cNvSpPr txBox="1">
            <a:spLocks noChangeArrowheads="1"/>
          </p:cNvSpPr>
          <p:nvPr/>
        </p:nvSpPr>
        <p:spPr bwMode="auto">
          <a:xfrm>
            <a:off x="285507" y="146304"/>
            <a:ext cx="8030357" cy="58477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Diagrama de Bloques Proceso DLE</a:t>
            </a:r>
          </a:p>
        </p:txBody>
      </p:sp>
      <p:sp>
        <p:nvSpPr>
          <p:cNvPr id="80" name="Text 19">
            <a:extLst>
              <a:ext uri="{FF2B5EF4-FFF2-40B4-BE49-F238E27FC236}">
                <a16:creationId xmlns:a16="http://schemas.microsoft.com/office/drawing/2014/main" id="{DAC829C8-D4C1-25FD-7AF0-CC3492F7F7F4}"/>
              </a:ext>
            </a:extLst>
          </p:cNvPr>
          <p:cNvSpPr/>
          <p:nvPr/>
        </p:nvSpPr>
        <p:spPr>
          <a:xfrm>
            <a:off x="3344256" y="3302530"/>
            <a:ext cx="1768127" cy="1257641"/>
          </a:xfrm>
          <a:prstGeom prst="rect">
            <a:avLst/>
          </a:prstGeom>
          <a:noFill/>
          <a:ln/>
        </p:spPr>
        <p:txBody>
          <a:bodyPr wrap="square" lIns="254" tIns="254" rIns="254" bIns="254" rtlCol="0" anchor="ctr">
            <a:normAutofit lnSpcReduction="10000"/>
          </a:bodyPr>
          <a:lstStyle/>
          <a:p>
            <a:pPr marL="171450" indent="-171450">
              <a:buFont typeface="Arial" panose="020B0604020202020204" pitchFamily="34" charset="0"/>
              <a:buChar char="•"/>
            </a:pPr>
            <a:r>
              <a:rPr lang="en-US" sz="1000" b="1" dirty="0" err="1">
                <a:solidFill>
                  <a:srgbClr val="0000FF"/>
                </a:solidFill>
              </a:rPr>
              <a:t>Adsorción</a:t>
            </a:r>
            <a:endParaRPr lang="en-US" sz="1000" b="1" dirty="0">
              <a:solidFill>
                <a:srgbClr val="0000FF"/>
              </a:solidFill>
            </a:endParaRPr>
          </a:p>
          <a:p>
            <a:pPr marL="171450" indent="-171450">
              <a:buFont typeface="Arial" panose="020B0604020202020204" pitchFamily="34" charset="0"/>
              <a:buChar char="•"/>
            </a:pPr>
            <a:endParaRPr lang="en-US" sz="1000" b="1" dirty="0">
              <a:solidFill>
                <a:srgbClr val="0000FF"/>
              </a:solidFill>
            </a:endParaRPr>
          </a:p>
          <a:p>
            <a:pPr marL="171450" indent="-171450">
              <a:buFont typeface="Arial" panose="020B0604020202020204" pitchFamily="34" charset="0"/>
              <a:buChar char="•"/>
            </a:pPr>
            <a:r>
              <a:rPr lang="en-US" sz="1000" b="1" dirty="0" err="1">
                <a:solidFill>
                  <a:srgbClr val="0000FF"/>
                </a:solidFill>
              </a:rPr>
              <a:t>Intercambio</a:t>
            </a:r>
            <a:r>
              <a:rPr lang="en-US" sz="1000" b="1" dirty="0">
                <a:solidFill>
                  <a:srgbClr val="0000FF"/>
                </a:solidFill>
              </a:rPr>
              <a:t> </a:t>
            </a:r>
            <a:r>
              <a:rPr lang="en-US" sz="1000" b="1" dirty="0" err="1">
                <a:solidFill>
                  <a:srgbClr val="0000FF"/>
                </a:solidFill>
              </a:rPr>
              <a:t>Iónico</a:t>
            </a:r>
            <a:endParaRPr lang="en-US" sz="1000" b="1" dirty="0">
              <a:solidFill>
                <a:srgbClr val="0000FF"/>
              </a:solidFill>
            </a:endParaRPr>
          </a:p>
          <a:p>
            <a:pPr marL="171450" indent="-171450">
              <a:buFont typeface="Arial" panose="020B0604020202020204" pitchFamily="34" charset="0"/>
              <a:buChar char="•"/>
            </a:pPr>
            <a:endParaRPr lang="en-US" sz="1000" b="1" dirty="0">
              <a:solidFill>
                <a:srgbClr val="0000FF"/>
              </a:solidFill>
            </a:endParaRPr>
          </a:p>
          <a:p>
            <a:pPr marL="171450" indent="-171450">
              <a:buFont typeface="Arial" panose="020B0604020202020204" pitchFamily="34" charset="0"/>
              <a:buChar char="•"/>
            </a:pPr>
            <a:r>
              <a:rPr lang="en-US" sz="1000" b="1" dirty="0" err="1">
                <a:solidFill>
                  <a:srgbClr val="0000FF"/>
                </a:solidFill>
              </a:rPr>
              <a:t>Extracción</a:t>
            </a:r>
            <a:r>
              <a:rPr lang="en-US" sz="1000" b="1" dirty="0">
                <a:solidFill>
                  <a:srgbClr val="0000FF"/>
                </a:solidFill>
              </a:rPr>
              <a:t> </a:t>
            </a:r>
            <a:r>
              <a:rPr lang="en-US" sz="1000" b="1" dirty="0" err="1">
                <a:solidFill>
                  <a:srgbClr val="0000FF"/>
                </a:solidFill>
              </a:rPr>
              <a:t>por</a:t>
            </a:r>
            <a:r>
              <a:rPr lang="en-US" sz="1000" b="1" dirty="0">
                <a:solidFill>
                  <a:srgbClr val="0000FF"/>
                </a:solidFill>
              </a:rPr>
              <a:t> </a:t>
            </a:r>
            <a:r>
              <a:rPr lang="en-US" sz="1000" b="1" dirty="0" err="1">
                <a:solidFill>
                  <a:srgbClr val="0000FF"/>
                </a:solidFill>
              </a:rPr>
              <a:t>solventes</a:t>
            </a:r>
            <a:endParaRPr lang="en-US" sz="1000" b="1" dirty="0">
              <a:solidFill>
                <a:srgbClr val="0000FF"/>
              </a:solidFill>
            </a:endParaRPr>
          </a:p>
          <a:p>
            <a:pPr marL="171450" indent="-171450">
              <a:buFont typeface="Arial" panose="020B0604020202020204" pitchFamily="34" charset="0"/>
              <a:buChar char="•"/>
            </a:pPr>
            <a:endParaRPr lang="en-US" sz="1000" b="1" dirty="0">
              <a:solidFill>
                <a:srgbClr val="0000FF"/>
              </a:solidFill>
            </a:endParaRPr>
          </a:p>
          <a:p>
            <a:pPr marL="171450" indent="-171450">
              <a:buFont typeface="Arial" panose="020B0604020202020204" pitchFamily="34" charset="0"/>
              <a:buChar char="•"/>
            </a:pPr>
            <a:r>
              <a:rPr lang="en-US" sz="1000" b="1" dirty="0" err="1">
                <a:solidFill>
                  <a:srgbClr val="0000FF"/>
                </a:solidFill>
              </a:rPr>
              <a:t>Precipitación</a:t>
            </a:r>
            <a:endParaRPr lang="en-US" sz="1000" b="1" dirty="0">
              <a:solidFill>
                <a:srgbClr val="0000FF"/>
              </a:solidFill>
            </a:endParaRPr>
          </a:p>
          <a:p>
            <a:pPr marL="171450" indent="-171450">
              <a:buFont typeface="Arial" panose="020B0604020202020204" pitchFamily="34" charset="0"/>
              <a:buChar char="•"/>
            </a:pPr>
            <a:endParaRPr lang="en-US" sz="1000" b="1" dirty="0">
              <a:solidFill>
                <a:srgbClr val="0000FF"/>
              </a:solidFill>
            </a:endParaRPr>
          </a:p>
          <a:p>
            <a:pPr marL="171450" indent="-171450">
              <a:buFont typeface="Arial" panose="020B0604020202020204" pitchFamily="34" charset="0"/>
              <a:buChar char="•"/>
            </a:pPr>
            <a:r>
              <a:rPr lang="en-US" sz="1000" b="1" dirty="0" err="1">
                <a:solidFill>
                  <a:srgbClr val="0000FF"/>
                </a:solidFill>
              </a:rPr>
              <a:t>Electroquímicos</a:t>
            </a:r>
            <a:endParaRPr lang="en-US" sz="1000" b="1" dirty="0">
              <a:solidFill>
                <a:srgbClr val="0000FF"/>
              </a:solidFill>
            </a:endParaRPr>
          </a:p>
        </p:txBody>
      </p:sp>
      <p:sp>
        <p:nvSpPr>
          <p:cNvPr id="83" name="Rectángulo 82">
            <a:extLst>
              <a:ext uri="{FF2B5EF4-FFF2-40B4-BE49-F238E27FC236}">
                <a16:creationId xmlns:a16="http://schemas.microsoft.com/office/drawing/2014/main" id="{189E6BF1-3B5E-9738-5763-6B516C856096}"/>
              </a:ext>
            </a:extLst>
          </p:cNvPr>
          <p:cNvSpPr/>
          <p:nvPr/>
        </p:nvSpPr>
        <p:spPr>
          <a:xfrm>
            <a:off x="1343548" y="2149792"/>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Pre-tratamiento</a:t>
            </a:r>
            <a:endParaRPr lang="es-CL" sz="1200" dirty="0"/>
          </a:p>
        </p:txBody>
      </p:sp>
      <p:sp>
        <p:nvSpPr>
          <p:cNvPr id="85" name="Text 19">
            <a:extLst>
              <a:ext uri="{FF2B5EF4-FFF2-40B4-BE49-F238E27FC236}">
                <a16:creationId xmlns:a16="http://schemas.microsoft.com/office/drawing/2014/main" id="{062C745D-766A-0F39-9D95-AE77D8AEE498}"/>
              </a:ext>
            </a:extLst>
          </p:cNvPr>
          <p:cNvSpPr/>
          <p:nvPr/>
        </p:nvSpPr>
        <p:spPr>
          <a:xfrm>
            <a:off x="1204866" y="3230756"/>
            <a:ext cx="1290981" cy="1818440"/>
          </a:xfrm>
          <a:prstGeom prst="rect">
            <a:avLst/>
          </a:prstGeom>
          <a:noFill/>
          <a:ln/>
        </p:spPr>
        <p:txBody>
          <a:bodyPr wrap="square" lIns="254" tIns="254" rIns="254" bIns="254" rtlCol="0" anchor="ctr">
            <a:normAutofit lnSpcReduction="10000"/>
          </a:bodyPr>
          <a:lstStyle/>
          <a:p>
            <a:pPr marL="171450" indent="-171450">
              <a:buFont typeface="Arial" panose="020B0604020202020204" pitchFamily="34" charset="0"/>
              <a:buChar char="•"/>
            </a:pPr>
            <a:r>
              <a:rPr lang="en-US" sz="1000" b="1" dirty="0" err="1">
                <a:solidFill>
                  <a:srgbClr val="3A3E45"/>
                </a:solidFill>
              </a:rPr>
              <a:t>Precipitación</a:t>
            </a:r>
            <a:r>
              <a:rPr lang="en-US" sz="1000" b="1" dirty="0">
                <a:solidFill>
                  <a:srgbClr val="3A3E45"/>
                </a:solidFill>
              </a:rPr>
              <a:t> </a:t>
            </a:r>
            <a:r>
              <a:rPr lang="en-US" sz="1000" b="1" dirty="0" err="1">
                <a:solidFill>
                  <a:srgbClr val="3A3E45"/>
                </a:solidFill>
              </a:rPr>
              <a:t>qca</a:t>
            </a:r>
            <a:r>
              <a:rPr lang="en-US" sz="1000" b="1" dirty="0">
                <a:solidFill>
                  <a:srgbClr val="3A3E45"/>
                </a:solidFill>
              </a:rPr>
              <a:t>.</a:t>
            </a: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Evaporación</a:t>
            </a:r>
            <a:r>
              <a:rPr lang="en-US" sz="1000" b="1" dirty="0">
                <a:solidFill>
                  <a:srgbClr val="3A3E45"/>
                </a:solidFill>
              </a:rPr>
              <a:t> solar</a:t>
            </a: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Nanofiltración</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Destilación</a:t>
            </a:r>
            <a:r>
              <a:rPr lang="en-US" sz="1000" b="1" dirty="0">
                <a:solidFill>
                  <a:srgbClr val="3A3E45"/>
                </a:solidFill>
              </a:rPr>
              <a:t>/</a:t>
            </a:r>
            <a:r>
              <a:rPr lang="en-US" sz="1000" b="1" dirty="0" err="1">
                <a:solidFill>
                  <a:srgbClr val="3A3E45"/>
                </a:solidFill>
              </a:rPr>
              <a:t>Cristalización</a:t>
            </a:r>
            <a:r>
              <a:rPr lang="en-US" sz="1000" b="1" dirty="0">
                <a:solidFill>
                  <a:srgbClr val="3A3E45"/>
                </a:solidFill>
              </a:rPr>
              <a:t> </a:t>
            </a:r>
            <a:r>
              <a:rPr lang="en-US" sz="1000" b="1" dirty="0" err="1">
                <a:solidFill>
                  <a:srgbClr val="3A3E45"/>
                </a:solidFill>
              </a:rPr>
              <a:t>por</a:t>
            </a:r>
            <a:r>
              <a:rPr lang="en-US" sz="1000" b="1" dirty="0">
                <a:solidFill>
                  <a:srgbClr val="3A3E45"/>
                </a:solidFill>
              </a:rPr>
              <a:t> </a:t>
            </a:r>
            <a:r>
              <a:rPr lang="en-US" sz="1000" b="1" dirty="0" err="1">
                <a:solidFill>
                  <a:srgbClr val="3A3E45"/>
                </a:solidFill>
              </a:rPr>
              <a:t>membranas</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a:solidFill>
                  <a:srgbClr val="3A3E45"/>
                </a:solidFill>
              </a:rPr>
              <a:t>Forward osmosis</a:t>
            </a: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Electrodiálisis</a:t>
            </a:r>
            <a:endParaRPr lang="en-US" sz="1000" b="1" dirty="0">
              <a:solidFill>
                <a:srgbClr val="3A3E45"/>
              </a:solidFill>
            </a:endParaRPr>
          </a:p>
        </p:txBody>
      </p:sp>
      <p:cxnSp>
        <p:nvCxnSpPr>
          <p:cNvPr id="86" name="Conector recto de flecha 85">
            <a:extLst>
              <a:ext uri="{FF2B5EF4-FFF2-40B4-BE49-F238E27FC236}">
                <a16:creationId xmlns:a16="http://schemas.microsoft.com/office/drawing/2014/main" id="{535676B9-9252-0E66-2AF5-BBE256D1E610}"/>
              </a:ext>
            </a:extLst>
          </p:cNvPr>
          <p:cNvCxnSpPr>
            <a:cxnSpLocks/>
          </p:cNvCxnSpPr>
          <p:nvPr/>
        </p:nvCxnSpPr>
        <p:spPr>
          <a:xfrm>
            <a:off x="2350562" y="2642931"/>
            <a:ext cx="576547" cy="2694"/>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9" name="Rectángulo 88">
            <a:extLst>
              <a:ext uri="{FF2B5EF4-FFF2-40B4-BE49-F238E27FC236}">
                <a16:creationId xmlns:a16="http://schemas.microsoft.com/office/drawing/2014/main" id="{4C30DE0C-EAB2-9F71-56F6-7A9F867342EB}"/>
              </a:ext>
            </a:extLst>
          </p:cNvPr>
          <p:cNvSpPr/>
          <p:nvPr/>
        </p:nvSpPr>
        <p:spPr>
          <a:xfrm>
            <a:off x="5703607" y="2158506"/>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Concentración</a:t>
            </a:r>
            <a:endParaRPr lang="es-CL" sz="1200" dirty="0"/>
          </a:p>
        </p:txBody>
      </p:sp>
      <p:sp>
        <p:nvSpPr>
          <p:cNvPr id="91" name="Text 19">
            <a:extLst>
              <a:ext uri="{FF2B5EF4-FFF2-40B4-BE49-F238E27FC236}">
                <a16:creationId xmlns:a16="http://schemas.microsoft.com/office/drawing/2014/main" id="{7FAAC937-E1FC-7F8E-1E5B-B657FB608E73}"/>
              </a:ext>
            </a:extLst>
          </p:cNvPr>
          <p:cNvSpPr/>
          <p:nvPr/>
        </p:nvSpPr>
        <p:spPr>
          <a:xfrm>
            <a:off x="5703607" y="3274413"/>
            <a:ext cx="1290981" cy="1121756"/>
          </a:xfrm>
          <a:prstGeom prst="rect">
            <a:avLst/>
          </a:prstGeom>
          <a:noFill/>
          <a:ln/>
        </p:spPr>
        <p:txBody>
          <a:bodyPr wrap="square" lIns="254" tIns="254" rIns="254" bIns="254" rtlCol="0" anchor="ctr">
            <a:normAutofit lnSpcReduction="10000"/>
          </a:bodyPr>
          <a:lstStyle/>
          <a:p>
            <a:pPr marL="171450" indent="-171450">
              <a:buFont typeface="Arial" panose="020B0604020202020204" pitchFamily="34" charset="0"/>
              <a:buChar char="•"/>
            </a:pPr>
            <a:r>
              <a:rPr lang="en-US" sz="1000" b="1" dirty="0">
                <a:solidFill>
                  <a:srgbClr val="3A3E45"/>
                </a:solidFill>
              </a:rPr>
              <a:t>Osmosis </a:t>
            </a:r>
            <a:r>
              <a:rPr lang="en-US" sz="1000" b="1" dirty="0" err="1">
                <a:solidFill>
                  <a:srgbClr val="3A3E45"/>
                </a:solidFill>
              </a:rPr>
              <a:t>Inversa</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a:solidFill>
                  <a:srgbClr val="3A3E45"/>
                </a:solidFill>
              </a:rPr>
              <a:t>HPRO</a:t>
            </a: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a:solidFill>
                  <a:srgbClr val="3A3E45"/>
                </a:solidFill>
              </a:rPr>
              <a:t>OARO</a:t>
            </a: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Evaporación</a:t>
            </a:r>
            <a:r>
              <a:rPr lang="en-US" sz="1000" b="1" dirty="0">
                <a:solidFill>
                  <a:srgbClr val="3A3E45"/>
                </a:solidFill>
              </a:rPr>
              <a:t> </a:t>
            </a:r>
            <a:r>
              <a:rPr lang="en-US" sz="1000" b="1" dirty="0" err="1">
                <a:solidFill>
                  <a:srgbClr val="3A3E45"/>
                </a:solidFill>
              </a:rPr>
              <a:t>convencional</a:t>
            </a:r>
            <a:endParaRPr lang="en-US" sz="1000" b="1" dirty="0">
              <a:solidFill>
                <a:srgbClr val="3A3E45"/>
              </a:solidFill>
            </a:endParaRPr>
          </a:p>
        </p:txBody>
      </p:sp>
      <p:sp>
        <p:nvSpPr>
          <p:cNvPr id="94" name="Rectángulo 93">
            <a:extLst>
              <a:ext uri="{FF2B5EF4-FFF2-40B4-BE49-F238E27FC236}">
                <a16:creationId xmlns:a16="http://schemas.microsoft.com/office/drawing/2014/main" id="{1E3CE046-A6C6-D97F-06A7-744055D4290A}"/>
              </a:ext>
            </a:extLst>
          </p:cNvPr>
          <p:cNvSpPr/>
          <p:nvPr/>
        </p:nvSpPr>
        <p:spPr>
          <a:xfrm>
            <a:off x="7299427" y="2155280"/>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Polishing</a:t>
            </a:r>
            <a:endParaRPr lang="es-CL" sz="1200" dirty="0"/>
          </a:p>
        </p:txBody>
      </p:sp>
      <p:cxnSp>
        <p:nvCxnSpPr>
          <p:cNvPr id="95" name="Conector recto de flecha 94">
            <a:extLst>
              <a:ext uri="{FF2B5EF4-FFF2-40B4-BE49-F238E27FC236}">
                <a16:creationId xmlns:a16="http://schemas.microsoft.com/office/drawing/2014/main" id="{5D165A28-DBCC-8610-3D51-546606DD53B8}"/>
              </a:ext>
            </a:extLst>
          </p:cNvPr>
          <p:cNvCxnSpPr>
            <a:cxnSpLocks/>
          </p:cNvCxnSpPr>
          <p:nvPr/>
        </p:nvCxnSpPr>
        <p:spPr>
          <a:xfrm flipV="1">
            <a:off x="6701965" y="2652282"/>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97" name="Text 19">
            <a:extLst>
              <a:ext uri="{FF2B5EF4-FFF2-40B4-BE49-F238E27FC236}">
                <a16:creationId xmlns:a16="http://schemas.microsoft.com/office/drawing/2014/main" id="{9B5AFDA1-0467-3FAB-4C34-097953EE8967}"/>
              </a:ext>
            </a:extLst>
          </p:cNvPr>
          <p:cNvSpPr/>
          <p:nvPr/>
        </p:nvSpPr>
        <p:spPr>
          <a:xfrm>
            <a:off x="7282174" y="3280210"/>
            <a:ext cx="1290981" cy="1121756"/>
          </a:xfrm>
          <a:prstGeom prst="rect">
            <a:avLst/>
          </a:prstGeom>
          <a:noFill/>
          <a:ln/>
        </p:spPr>
        <p:txBody>
          <a:bodyPr wrap="square" lIns="254" tIns="254" rIns="254" bIns="254" rtlCol="0" anchor="ctr">
            <a:normAutofit lnSpcReduction="10000"/>
          </a:bodyPr>
          <a:lstStyle/>
          <a:p>
            <a:pPr marL="171450" indent="-171450">
              <a:buFont typeface="Arial" panose="020B0604020202020204" pitchFamily="34" charset="0"/>
              <a:buChar char="•"/>
            </a:pPr>
            <a:r>
              <a:rPr lang="en-US" sz="1000" b="1" dirty="0" err="1">
                <a:solidFill>
                  <a:srgbClr val="3A3E45"/>
                </a:solidFill>
              </a:rPr>
              <a:t>Nanofiltración</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Intercambio</a:t>
            </a:r>
            <a:r>
              <a:rPr lang="en-US" sz="1000" b="1" dirty="0">
                <a:solidFill>
                  <a:srgbClr val="3A3E45"/>
                </a:solidFill>
              </a:rPr>
              <a:t> </a:t>
            </a:r>
            <a:r>
              <a:rPr lang="en-US" sz="1000" b="1" dirty="0" err="1">
                <a:solidFill>
                  <a:srgbClr val="3A3E45"/>
                </a:solidFill>
              </a:rPr>
              <a:t>iónico</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Extracción</a:t>
            </a:r>
            <a:r>
              <a:rPr lang="en-US" sz="1000" b="1" dirty="0">
                <a:solidFill>
                  <a:srgbClr val="3A3E45"/>
                </a:solidFill>
              </a:rPr>
              <a:t> </a:t>
            </a:r>
            <a:r>
              <a:rPr lang="en-US" sz="1000" b="1" dirty="0" err="1">
                <a:solidFill>
                  <a:srgbClr val="3A3E45"/>
                </a:solidFill>
              </a:rPr>
              <a:t>por</a:t>
            </a:r>
            <a:r>
              <a:rPr lang="en-US" sz="1000" b="1" dirty="0">
                <a:solidFill>
                  <a:srgbClr val="3A3E45"/>
                </a:solidFill>
              </a:rPr>
              <a:t> </a:t>
            </a:r>
            <a:r>
              <a:rPr lang="en-US" sz="1000" b="1" dirty="0" err="1">
                <a:solidFill>
                  <a:srgbClr val="3A3E45"/>
                </a:solidFill>
              </a:rPr>
              <a:t>solventes</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err="1">
                <a:solidFill>
                  <a:srgbClr val="3A3E45"/>
                </a:solidFill>
              </a:rPr>
              <a:t>Precipitación</a:t>
            </a:r>
            <a:endParaRPr lang="en-US" sz="1000" b="1" dirty="0">
              <a:solidFill>
                <a:srgbClr val="3A3E45"/>
              </a:solidFill>
            </a:endParaRPr>
          </a:p>
        </p:txBody>
      </p:sp>
      <p:sp>
        <p:nvSpPr>
          <p:cNvPr id="99" name="Rectángulo 98">
            <a:extLst>
              <a:ext uri="{FF2B5EF4-FFF2-40B4-BE49-F238E27FC236}">
                <a16:creationId xmlns:a16="http://schemas.microsoft.com/office/drawing/2014/main" id="{7DED9DF0-5D4B-2537-22B7-00E8B7B668EF}"/>
              </a:ext>
            </a:extLst>
          </p:cNvPr>
          <p:cNvSpPr/>
          <p:nvPr/>
        </p:nvSpPr>
        <p:spPr>
          <a:xfrm>
            <a:off x="8895247" y="2160114"/>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Producción de sales de Li</a:t>
            </a:r>
            <a:endParaRPr lang="es-CL" sz="1200" dirty="0"/>
          </a:p>
        </p:txBody>
      </p:sp>
      <p:cxnSp>
        <p:nvCxnSpPr>
          <p:cNvPr id="100" name="Conector recto de flecha 99">
            <a:extLst>
              <a:ext uri="{FF2B5EF4-FFF2-40B4-BE49-F238E27FC236}">
                <a16:creationId xmlns:a16="http://schemas.microsoft.com/office/drawing/2014/main" id="{E2198AA5-33E1-106A-C4DA-F49B7672F8CB}"/>
              </a:ext>
            </a:extLst>
          </p:cNvPr>
          <p:cNvCxnSpPr>
            <a:cxnSpLocks/>
          </p:cNvCxnSpPr>
          <p:nvPr/>
        </p:nvCxnSpPr>
        <p:spPr>
          <a:xfrm flipV="1">
            <a:off x="8280532" y="2654987"/>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02" name="Text 19">
            <a:extLst>
              <a:ext uri="{FF2B5EF4-FFF2-40B4-BE49-F238E27FC236}">
                <a16:creationId xmlns:a16="http://schemas.microsoft.com/office/drawing/2014/main" id="{D18C2C23-1DA2-F46C-545A-44D6BDDC4ADB}"/>
              </a:ext>
            </a:extLst>
          </p:cNvPr>
          <p:cNvSpPr/>
          <p:nvPr/>
        </p:nvSpPr>
        <p:spPr>
          <a:xfrm>
            <a:off x="8904768" y="3186201"/>
            <a:ext cx="1290981" cy="649090"/>
          </a:xfrm>
          <a:prstGeom prst="rect">
            <a:avLst/>
          </a:prstGeom>
          <a:noFill/>
          <a:ln/>
        </p:spPr>
        <p:txBody>
          <a:bodyPr wrap="square" lIns="254" tIns="254" rIns="254" bIns="254" rtlCol="0" anchor="ctr">
            <a:normAutofit/>
          </a:bodyPr>
          <a:lstStyle/>
          <a:p>
            <a:pPr marL="171450" indent="-171450">
              <a:buFont typeface="Arial" panose="020B0604020202020204" pitchFamily="34" charset="0"/>
              <a:buChar char="•"/>
            </a:pPr>
            <a:r>
              <a:rPr lang="en-US" sz="1000" b="1" dirty="0" err="1">
                <a:solidFill>
                  <a:srgbClr val="3A3E45"/>
                </a:solidFill>
              </a:rPr>
              <a:t>Precipitación</a:t>
            </a:r>
            <a:endParaRPr lang="en-US" sz="1000" b="1" dirty="0">
              <a:solidFill>
                <a:srgbClr val="3A3E45"/>
              </a:solidFill>
            </a:endParaRPr>
          </a:p>
          <a:p>
            <a:pPr marL="171450" indent="-171450">
              <a:buFont typeface="Arial" panose="020B0604020202020204" pitchFamily="34" charset="0"/>
              <a:buChar char="•"/>
            </a:pPr>
            <a:endParaRPr lang="en-US" sz="1000" b="1" dirty="0">
              <a:solidFill>
                <a:srgbClr val="3A3E45"/>
              </a:solidFill>
            </a:endParaRPr>
          </a:p>
          <a:p>
            <a:pPr marL="171450" indent="-171450">
              <a:buFont typeface="Arial" panose="020B0604020202020204" pitchFamily="34" charset="0"/>
              <a:buChar char="•"/>
            </a:pPr>
            <a:r>
              <a:rPr lang="en-US" sz="1000" b="1" dirty="0">
                <a:solidFill>
                  <a:srgbClr val="3A3E45"/>
                </a:solidFill>
              </a:rPr>
              <a:t> </a:t>
            </a:r>
            <a:r>
              <a:rPr lang="en-US" sz="1000" b="1" dirty="0" err="1">
                <a:solidFill>
                  <a:srgbClr val="3A3E45"/>
                </a:solidFill>
              </a:rPr>
              <a:t>Electrólisis</a:t>
            </a:r>
            <a:endParaRPr lang="en-US" sz="1000" b="1" dirty="0">
              <a:solidFill>
                <a:srgbClr val="3A3E45"/>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9" name="Shape 7"/>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 name="Imagen 1">
            <a:extLst>
              <a:ext uri="{FF2B5EF4-FFF2-40B4-BE49-F238E27FC236}">
                <a16:creationId xmlns:a16="http://schemas.microsoft.com/office/drawing/2014/main" id="{3F5187FF-41E4-2C99-2EEF-543D80D13885}"/>
              </a:ext>
            </a:extLst>
          </p:cNvPr>
          <p:cNvPicPr>
            <a:picLocks noChangeAspect="1"/>
          </p:cNvPicPr>
          <p:nvPr/>
        </p:nvPicPr>
        <p:blipFill>
          <a:blip r:embed="rId3"/>
          <a:stretch>
            <a:fillRect/>
          </a:stretch>
        </p:blipFill>
        <p:spPr>
          <a:xfrm>
            <a:off x="73952" y="1542247"/>
            <a:ext cx="11994403" cy="3926366"/>
          </a:xfrm>
          <a:prstGeom prst="rect">
            <a:avLst/>
          </a:prstGeom>
        </p:spPr>
      </p:pic>
      <p:pic>
        <p:nvPicPr>
          <p:cNvPr id="4" name="Imagen 3">
            <a:extLst>
              <a:ext uri="{FF2B5EF4-FFF2-40B4-BE49-F238E27FC236}">
                <a16:creationId xmlns:a16="http://schemas.microsoft.com/office/drawing/2014/main" id="{0ECC202C-28D3-3334-0978-DF8FEA8814A2}"/>
              </a:ext>
            </a:extLst>
          </p:cNvPr>
          <p:cNvPicPr>
            <a:picLocks noChangeAspect="1"/>
          </p:cNvPicPr>
          <p:nvPr/>
        </p:nvPicPr>
        <p:blipFill>
          <a:blip r:embed="rId4"/>
          <a:stretch>
            <a:fillRect/>
          </a:stretch>
        </p:blipFill>
        <p:spPr>
          <a:xfrm>
            <a:off x="9774265" y="146304"/>
            <a:ext cx="2195231" cy="1019720"/>
          </a:xfrm>
          <a:prstGeom prst="rect">
            <a:avLst/>
          </a:prstGeom>
        </p:spPr>
      </p:pic>
      <p:sp>
        <p:nvSpPr>
          <p:cNvPr id="28" name="Text Box 4">
            <a:extLst>
              <a:ext uri="{FF2B5EF4-FFF2-40B4-BE49-F238E27FC236}">
                <a16:creationId xmlns:a16="http://schemas.microsoft.com/office/drawing/2014/main" id="{F93AD646-4F49-20CC-A77F-90E747B7F05B}"/>
              </a:ext>
            </a:extLst>
          </p:cNvPr>
          <p:cNvSpPr txBox="1">
            <a:spLocks noChangeArrowheads="1"/>
          </p:cNvSpPr>
          <p:nvPr/>
        </p:nvSpPr>
        <p:spPr bwMode="auto">
          <a:xfrm>
            <a:off x="285507" y="146304"/>
            <a:ext cx="8030357" cy="58477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Diagrama de Flujos Proceso DLE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9" name="Shape 7"/>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0FA46E39-E6B3-DE6A-C88C-15CDE8E57359}"/>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F5FB16AC-6886-8C4A-157B-6B29392B011E}"/>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Capacidad de Carga Li</a:t>
            </a:r>
          </a:p>
        </p:txBody>
      </p:sp>
      <p:pic>
        <p:nvPicPr>
          <p:cNvPr id="31" name="Imagen 30">
            <a:extLst>
              <a:ext uri="{FF2B5EF4-FFF2-40B4-BE49-F238E27FC236}">
                <a16:creationId xmlns:a16="http://schemas.microsoft.com/office/drawing/2014/main" id="{3956ABAE-E831-4932-937D-7145668691A8}"/>
              </a:ext>
            </a:extLst>
          </p:cNvPr>
          <p:cNvPicPr>
            <a:picLocks noChangeAspect="1"/>
          </p:cNvPicPr>
          <p:nvPr/>
        </p:nvPicPr>
        <p:blipFill>
          <a:blip r:embed="rId4"/>
          <a:stretch>
            <a:fillRect/>
          </a:stretch>
        </p:blipFill>
        <p:spPr>
          <a:xfrm>
            <a:off x="2502495" y="1166024"/>
            <a:ext cx="5391795" cy="3414601"/>
          </a:xfrm>
          <a:prstGeom prst="rect">
            <a:avLst/>
          </a:prstGeom>
        </p:spPr>
      </p:pic>
      <p:pic>
        <p:nvPicPr>
          <p:cNvPr id="4" name="Imagen 3">
            <a:extLst>
              <a:ext uri="{FF2B5EF4-FFF2-40B4-BE49-F238E27FC236}">
                <a16:creationId xmlns:a16="http://schemas.microsoft.com/office/drawing/2014/main" id="{433204EE-D7C7-C14D-458D-6532B3B0393A}"/>
              </a:ext>
            </a:extLst>
          </p:cNvPr>
          <p:cNvPicPr>
            <a:picLocks noChangeAspect="1"/>
          </p:cNvPicPr>
          <p:nvPr/>
        </p:nvPicPr>
        <p:blipFill>
          <a:blip r:embed="rId5"/>
          <a:stretch>
            <a:fillRect/>
          </a:stretch>
        </p:blipFill>
        <p:spPr>
          <a:xfrm>
            <a:off x="442522" y="5202831"/>
            <a:ext cx="11101778" cy="120711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24332-8E20-C75B-4020-75C2F9A4997C}"/>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C653D08E-6A6E-E299-F2EA-7B3F9EDC8E3E}"/>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6BB75556-F56A-0CFA-225B-9C1B8E2C3AF9}"/>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1FC2ABE7-890C-B229-2FEE-8F9B60456872}"/>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Capacidad de Carga Li</a:t>
            </a:r>
          </a:p>
        </p:txBody>
      </p:sp>
      <p:pic>
        <p:nvPicPr>
          <p:cNvPr id="4" name="Imagen 3">
            <a:extLst>
              <a:ext uri="{FF2B5EF4-FFF2-40B4-BE49-F238E27FC236}">
                <a16:creationId xmlns:a16="http://schemas.microsoft.com/office/drawing/2014/main" id="{34AA502E-6DAC-FBD5-009B-C08C9ACCE5C0}"/>
              </a:ext>
            </a:extLst>
          </p:cNvPr>
          <p:cNvPicPr>
            <a:picLocks noChangeAspect="1"/>
          </p:cNvPicPr>
          <p:nvPr/>
        </p:nvPicPr>
        <p:blipFill>
          <a:blip r:embed="rId4"/>
          <a:stretch>
            <a:fillRect/>
          </a:stretch>
        </p:blipFill>
        <p:spPr>
          <a:xfrm>
            <a:off x="2733993" y="1175140"/>
            <a:ext cx="5419814" cy="3432345"/>
          </a:xfrm>
          <a:prstGeom prst="rect">
            <a:avLst/>
          </a:prstGeom>
        </p:spPr>
      </p:pic>
      <p:pic>
        <p:nvPicPr>
          <p:cNvPr id="6" name="Imagen 5">
            <a:extLst>
              <a:ext uri="{FF2B5EF4-FFF2-40B4-BE49-F238E27FC236}">
                <a16:creationId xmlns:a16="http://schemas.microsoft.com/office/drawing/2014/main" id="{7EAE2CB0-B397-C689-5C32-4C0F443D5C5A}"/>
              </a:ext>
            </a:extLst>
          </p:cNvPr>
          <p:cNvPicPr>
            <a:picLocks noChangeAspect="1"/>
          </p:cNvPicPr>
          <p:nvPr/>
        </p:nvPicPr>
        <p:blipFill>
          <a:blip r:embed="rId5"/>
          <a:stretch>
            <a:fillRect/>
          </a:stretch>
        </p:blipFill>
        <p:spPr>
          <a:xfrm>
            <a:off x="442522" y="5202831"/>
            <a:ext cx="11101778" cy="1207113"/>
          </a:xfrm>
          <a:prstGeom prst="rect">
            <a:avLst/>
          </a:prstGeom>
        </p:spPr>
      </p:pic>
      <p:sp>
        <p:nvSpPr>
          <p:cNvPr id="8" name="CuadroTexto 7">
            <a:extLst>
              <a:ext uri="{FF2B5EF4-FFF2-40B4-BE49-F238E27FC236}">
                <a16:creationId xmlns:a16="http://schemas.microsoft.com/office/drawing/2014/main" id="{499DACCC-7CC1-B8AE-6C77-31F95F5356F7}"/>
              </a:ext>
            </a:extLst>
          </p:cNvPr>
          <p:cNvSpPr txBox="1"/>
          <p:nvPr/>
        </p:nvSpPr>
        <p:spPr>
          <a:xfrm>
            <a:off x="8698637" y="2581777"/>
            <a:ext cx="2594203" cy="673204"/>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2000" dirty="0"/>
              <a:t>PP &gt; IX &gt; EQ &gt; AD &gt; SX</a:t>
            </a:r>
          </a:p>
        </p:txBody>
      </p:sp>
    </p:spTree>
    <p:extLst>
      <p:ext uri="{BB962C8B-B14F-4D97-AF65-F5344CB8AC3E}">
        <p14:creationId xmlns:p14="http://schemas.microsoft.com/office/powerpoint/2010/main" val="2793085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79333-F4A8-D3AB-0482-49A2708A03CA}"/>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0334A49D-A1B5-8019-00AA-C18B2B33DF0F}"/>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B4E1AB48-0A79-8433-9BAD-459727BCDCAE}"/>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88FC8F64-106A-E55A-ED19-1B3D683D4904}"/>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Factor de Concentración Li</a:t>
            </a:r>
          </a:p>
        </p:txBody>
      </p:sp>
      <p:pic>
        <p:nvPicPr>
          <p:cNvPr id="4" name="Imagen 3">
            <a:extLst>
              <a:ext uri="{FF2B5EF4-FFF2-40B4-BE49-F238E27FC236}">
                <a16:creationId xmlns:a16="http://schemas.microsoft.com/office/drawing/2014/main" id="{25F9E11A-9DCD-C2F2-A423-DECC388D17F0}"/>
              </a:ext>
            </a:extLst>
          </p:cNvPr>
          <p:cNvPicPr>
            <a:picLocks noChangeAspect="1"/>
          </p:cNvPicPr>
          <p:nvPr/>
        </p:nvPicPr>
        <p:blipFill>
          <a:blip r:embed="rId4"/>
          <a:stretch>
            <a:fillRect/>
          </a:stretch>
        </p:blipFill>
        <p:spPr>
          <a:xfrm>
            <a:off x="285507" y="1008886"/>
            <a:ext cx="5419814" cy="3475021"/>
          </a:xfrm>
          <a:prstGeom prst="rect">
            <a:avLst/>
          </a:prstGeom>
        </p:spPr>
      </p:pic>
      <p:pic>
        <p:nvPicPr>
          <p:cNvPr id="6" name="Imagen 5">
            <a:extLst>
              <a:ext uri="{FF2B5EF4-FFF2-40B4-BE49-F238E27FC236}">
                <a16:creationId xmlns:a16="http://schemas.microsoft.com/office/drawing/2014/main" id="{717F1B2F-A08D-FDE5-2FF7-88D5E1E20E79}"/>
              </a:ext>
            </a:extLst>
          </p:cNvPr>
          <p:cNvPicPr>
            <a:picLocks noChangeAspect="1"/>
          </p:cNvPicPr>
          <p:nvPr/>
        </p:nvPicPr>
        <p:blipFill>
          <a:blip r:embed="rId5"/>
          <a:stretch>
            <a:fillRect/>
          </a:stretch>
        </p:blipFill>
        <p:spPr>
          <a:xfrm>
            <a:off x="442522" y="5202831"/>
            <a:ext cx="11101778" cy="1207113"/>
          </a:xfrm>
          <a:prstGeom prst="rect">
            <a:avLst/>
          </a:prstGeom>
        </p:spPr>
      </p:pic>
      <p:sp>
        <p:nvSpPr>
          <p:cNvPr id="7" name="CuadroTexto 6">
            <a:extLst>
              <a:ext uri="{FF2B5EF4-FFF2-40B4-BE49-F238E27FC236}">
                <a16:creationId xmlns:a16="http://schemas.microsoft.com/office/drawing/2014/main" id="{1DB9C481-DCF3-F31D-3205-112B033E644E}"/>
              </a:ext>
            </a:extLst>
          </p:cNvPr>
          <p:cNvSpPr txBox="1"/>
          <p:nvPr/>
        </p:nvSpPr>
        <p:spPr>
          <a:xfrm>
            <a:off x="1447692" y="4483907"/>
            <a:ext cx="2594203" cy="673204"/>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2000" dirty="0"/>
              <a:t>PP &gt; SX &gt; IX &gt; EQ &gt; AD</a:t>
            </a:r>
          </a:p>
        </p:txBody>
      </p:sp>
      <p:cxnSp>
        <p:nvCxnSpPr>
          <p:cNvPr id="8" name="Conector recto de flecha 7">
            <a:extLst>
              <a:ext uri="{FF2B5EF4-FFF2-40B4-BE49-F238E27FC236}">
                <a16:creationId xmlns:a16="http://schemas.microsoft.com/office/drawing/2014/main" id="{826E2E42-4A0E-DF72-A3D7-4EFC3DF3C565}"/>
              </a:ext>
            </a:extLst>
          </p:cNvPr>
          <p:cNvCxnSpPr>
            <a:cxnSpLocks/>
          </p:cNvCxnSpPr>
          <p:nvPr/>
        </p:nvCxnSpPr>
        <p:spPr>
          <a:xfrm>
            <a:off x="4980523" y="4959463"/>
            <a:ext cx="0" cy="446969"/>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4B93CBC1-1D5F-E71D-8DCC-0BCBDFD73405}"/>
              </a:ext>
            </a:extLst>
          </p:cNvPr>
          <p:cNvCxnSpPr>
            <a:cxnSpLocks/>
          </p:cNvCxnSpPr>
          <p:nvPr/>
        </p:nvCxnSpPr>
        <p:spPr>
          <a:xfrm>
            <a:off x="6573534" y="4959463"/>
            <a:ext cx="0" cy="446969"/>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FDD508E6-43D8-ABC9-EFAF-7F5FEAC54147}"/>
              </a:ext>
            </a:extLst>
          </p:cNvPr>
          <p:cNvCxnSpPr>
            <a:cxnSpLocks/>
          </p:cNvCxnSpPr>
          <p:nvPr/>
        </p:nvCxnSpPr>
        <p:spPr>
          <a:xfrm flipH="1">
            <a:off x="4980523" y="4962884"/>
            <a:ext cx="1593011" cy="0"/>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sp>
        <p:nvSpPr>
          <p:cNvPr id="18" name="CuadroTexto 17">
            <a:extLst>
              <a:ext uri="{FF2B5EF4-FFF2-40B4-BE49-F238E27FC236}">
                <a16:creationId xmlns:a16="http://schemas.microsoft.com/office/drawing/2014/main" id="{5F98E940-3A39-20DA-92AE-4FB450B253F4}"/>
              </a:ext>
            </a:extLst>
          </p:cNvPr>
          <p:cNvSpPr txBox="1"/>
          <p:nvPr/>
        </p:nvSpPr>
        <p:spPr>
          <a:xfrm>
            <a:off x="5634905" y="4665701"/>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pic>
        <p:nvPicPr>
          <p:cNvPr id="20" name="Imagen 19">
            <a:extLst>
              <a:ext uri="{FF2B5EF4-FFF2-40B4-BE49-F238E27FC236}">
                <a16:creationId xmlns:a16="http://schemas.microsoft.com/office/drawing/2014/main" id="{CEE3FFFF-559E-52B6-2B78-C6122946CE54}"/>
              </a:ext>
            </a:extLst>
          </p:cNvPr>
          <p:cNvPicPr>
            <a:picLocks noChangeAspect="1"/>
          </p:cNvPicPr>
          <p:nvPr/>
        </p:nvPicPr>
        <p:blipFill>
          <a:blip r:embed="rId6"/>
          <a:stretch>
            <a:fillRect/>
          </a:stretch>
        </p:blipFill>
        <p:spPr>
          <a:xfrm>
            <a:off x="6248556" y="1961221"/>
            <a:ext cx="2305712" cy="1451745"/>
          </a:xfrm>
          <a:prstGeom prst="rect">
            <a:avLst/>
          </a:prstGeom>
        </p:spPr>
      </p:pic>
      <p:sp>
        <p:nvSpPr>
          <p:cNvPr id="21" name="Flecha: hacia arriba 20">
            <a:extLst>
              <a:ext uri="{FF2B5EF4-FFF2-40B4-BE49-F238E27FC236}">
                <a16:creationId xmlns:a16="http://schemas.microsoft.com/office/drawing/2014/main" id="{1ABEB233-FA69-2010-4FE0-941049FE105D}"/>
              </a:ext>
            </a:extLst>
          </p:cNvPr>
          <p:cNvSpPr/>
          <p:nvPr/>
        </p:nvSpPr>
        <p:spPr>
          <a:xfrm>
            <a:off x="8821278" y="2006941"/>
            <a:ext cx="276225" cy="1343954"/>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CuadroTexto 21">
            <a:extLst>
              <a:ext uri="{FF2B5EF4-FFF2-40B4-BE49-F238E27FC236}">
                <a16:creationId xmlns:a16="http://schemas.microsoft.com/office/drawing/2014/main" id="{9E4EF4AE-3BF3-9830-522F-38D46D8B48D9}"/>
              </a:ext>
            </a:extLst>
          </p:cNvPr>
          <p:cNvSpPr txBox="1"/>
          <p:nvPr/>
        </p:nvSpPr>
        <p:spPr>
          <a:xfrm>
            <a:off x="9097503" y="2282685"/>
            <a:ext cx="2871993" cy="673204"/>
          </a:xfrm>
          <a:prstGeom prst="rect">
            <a:avLst/>
          </a:prstGeom>
          <a:noFill/>
          <a:ln/>
        </p:spPr>
        <p:txBody>
          <a:bodyPr wrap="square" lIns="0" tIns="0" rIns="0" bIns="0" rtlCol="0" anchor="ctr">
            <a:normAutofit fontScale="92500"/>
          </a:bodyPr>
          <a:lstStyle>
            <a:lvl1pPr indent="0">
              <a:buNone/>
              <a:defRPr sz="1000" b="1">
                <a:solidFill>
                  <a:srgbClr val="12345C"/>
                </a:solidFill>
              </a:defRPr>
            </a:lvl1pPr>
          </a:lstStyle>
          <a:p>
            <a:pPr marL="342900" indent="-342900">
              <a:buFont typeface="Arial" panose="020B0604020202020204" pitchFamily="34" charset="0"/>
              <a:buChar char="•"/>
            </a:pPr>
            <a:r>
              <a:rPr lang="es-MX" sz="2000" dirty="0"/>
              <a:t>Consumo Energía</a:t>
            </a:r>
          </a:p>
          <a:p>
            <a:pPr marL="342900" indent="-342900">
              <a:buFont typeface="Arial" panose="020B0604020202020204" pitchFamily="34" charset="0"/>
              <a:buChar char="•"/>
            </a:pPr>
            <a:r>
              <a:rPr lang="es-MX" sz="2000" dirty="0"/>
              <a:t>Equipos concentración</a:t>
            </a:r>
          </a:p>
        </p:txBody>
      </p:sp>
    </p:spTree>
    <p:extLst>
      <p:ext uri="{BB962C8B-B14F-4D97-AF65-F5344CB8AC3E}">
        <p14:creationId xmlns:p14="http://schemas.microsoft.com/office/powerpoint/2010/main" val="1726592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4452C-5B0C-1B87-94D7-30ECFB3C19C1}"/>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0DE431F4-EE41-ABBB-E320-A36DBF903F55}"/>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C34BBE7B-5F39-4FB8-DD2F-9C94F948EC1D}"/>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A8B790EF-27FE-5070-DAE2-EF412BD8A352}"/>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Análisis de ciclo de vida</a:t>
            </a:r>
          </a:p>
        </p:txBody>
      </p:sp>
      <p:pic>
        <p:nvPicPr>
          <p:cNvPr id="2" name="drawing">
            <a:extLst>
              <a:ext uri="{FF2B5EF4-FFF2-40B4-BE49-F238E27FC236}">
                <a16:creationId xmlns:a16="http://schemas.microsoft.com/office/drawing/2014/main" id="{4C82A12B-5C5F-B9A4-7BA6-1C8D9A92B18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42912" y="1308899"/>
            <a:ext cx="7278011" cy="3091651"/>
          </a:xfrm>
          <a:prstGeom prst="rect">
            <a:avLst/>
          </a:prstGeom>
        </p:spPr>
      </p:pic>
      <p:sp>
        <p:nvSpPr>
          <p:cNvPr id="5" name="CuadroTexto 4">
            <a:extLst>
              <a:ext uri="{FF2B5EF4-FFF2-40B4-BE49-F238E27FC236}">
                <a16:creationId xmlns:a16="http://schemas.microsoft.com/office/drawing/2014/main" id="{B9ED05B3-7B80-3CD1-1D76-294A75DA59AD}"/>
              </a:ext>
            </a:extLst>
          </p:cNvPr>
          <p:cNvSpPr txBox="1"/>
          <p:nvPr/>
        </p:nvSpPr>
        <p:spPr>
          <a:xfrm>
            <a:off x="7850215" y="1215993"/>
            <a:ext cx="3442625" cy="3184558"/>
          </a:xfrm>
          <a:prstGeom prst="rect">
            <a:avLst/>
          </a:prstGeom>
          <a:noFill/>
          <a:ln/>
        </p:spPr>
        <p:txBody>
          <a:bodyPr wrap="square" lIns="0" tIns="0" rIns="0" bIns="0" rtlCol="0" anchor="ctr">
            <a:normAutofit/>
          </a:bodyPr>
          <a:lstStyle>
            <a:lvl1pPr marL="342900" indent="-342900">
              <a:buFont typeface="Arial" panose="020B0604020202020204" pitchFamily="34" charset="0"/>
              <a:buChar char="•"/>
              <a:defRPr sz="2000" b="1">
                <a:solidFill>
                  <a:srgbClr val="12345C"/>
                </a:solidFill>
              </a:defRPr>
            </a:lvl1pPr>
          </a:lstStyle>
          <a:p>
            <a:r>
              <a:rPr lang="es-CL" sz="1200" dirty="0" err="1"/>
              <a:t>Climate</a:t>
            </a:r>
            <a:r>
              <a:rPr lang="es-CL" sz="1200" dirty="0"/>
              <a:t> Change (CC)</a:t>
            </a:r>
          </a:p>
          <a:p>
            <a:r>
              <a:rPr lang="es-CL" sz="1200" b="0" dirty="0"/>
              <a:t>Ozone </a:t>
            </a:r>
            <a:r>
              <a:rPr lang="es-CL" sz="1200" b="0" dirty="0" err="1"/>
              <a:t>Depletion</a:t>
            </a:r>
            <a:r>
              <a:rPr lang="es-CL" sz="1200" b="0" dirty="0"/>
              <a:t> (OD)</a:t>
            </a:r>
          </a:p>
          <a:p>
            <a:r>
              <a:rPr lang="es-CL" sz="1200" b="0" dirty="0" err="1"/>
              <a:t>Photochemical</a:t>
            </a:r>
            <a:r>
              <a:rPr lang="es-CL" sz="1200" b="0" dirty="0"/>
              <a:t> Ozone </a:t>
            </a:r>
            <a:r>
              <a:rPr lang="es-CL" sz="1200" b="0" dirty="0" err="1"/>
              <a:t>Formation</a:t>
            </a:r>
            <a:r>
              <a:rPr lang="es-CL" sz="1200" b="0" dirty="0"/>
              <a:t> (POF)</a:t>
            </a:r>
          </a:p>
          <a:p>
            <a:r>
              <a:rPr lang="es-CL" sz="1200" b="0" dirty="0" err="1"/>
              <a:t>Particulate</a:t>
            </a:r>
            <a:r>
              <a:rPr lang="es-CL" sz="1200" b="0" dirty="0"/>
              <a:t> Matter (PM)</a:t>
            </a:r>
          </a:p>
          <a:p>
            <a:r>
              <a:rPr lang="es-CL" sz="1200" b="0" dirty="0" err="1"/>
              <a:t>Acidification</a:t>
            </a:r>
            <a:r>
              <a:rPr lang="es-CL" sz="1200" b="0" dirty="0"/>
              <a:t> (AP)</a:t>
            </a:r>
          </a:p>
          <a:p>
            <a:r>
              <a:rPr lang="es-CL" sz="1200" b="0" dirty="0" err="1"/>
              <a:t>Eutrophication</a:t>
            </a:r>
            <a:r>
              <a:rPr lang="es-CL" sz="1200" b="0" dirty="0"/>
              <a:t> Freshwater (EP-</a:t>
            </a:r>
            <a:r>
              <a:rPr lang="es-CL" sz="1200" b="0" dirty="0" err="1"/>
              <a:t>fw</a:t>
            </a:r>
            <a:r>
              <a:rPr lang="es-CL" sz="1200" b="0" dirty="0"/>
              <a:t>)</a:t>
            </a:r>
          </a:p>
          <a:p>
            <a:r>
              <a:rPr lang="es-CL" sz="1200" b="0" dirty="0" err="1"/>
              <a:t>Eutrophication</a:t>
            </a:r>
            <a:r>
              <a:rPr lang="es-CL" sz="1200" b="0" dirty="0"/>
              <a:t> Marine (EP-m)</a:t>
            </a:r>
          </a:p>
          <a:p>
            <a:r>
              <a:rPr lang="es-CL" sz="1200" b="0" dirty="0" err="1"/>
              <a:t>Eutrophication</a:t>
            </a:r>
            <a:r>
              <a:rPr lang="es-CL" sz="1200" b="0" dirty="0"/>
              <a:t> </a:t>
            </a:r>
            <a:r>
              <a:rPr lang="es-CL" sz="1200" b="0" dirty="0" err="1"/>
              <a:t>Terrestrial</a:t>
            </a:r>
            <a:r>
              <a:rPr lang="es-CL" sz="1200" b="0" dirty="0"/>
              <a:t> (EP-t)</a:t>
            </a:r>
          </a:p>
          <a:p>
            <a:r>
              <a:rPr lang="es-CL" sz="1200" dirty="0" err="1"/>
              <a:t>Ecotoxicity</a:t>
            </a:r>
            <a:r>
              <a:rPr lang="es-CL" sz="1200" dirty="0"/>
              <a:t> Freshwater (ET-</a:t>
            </a:r>
            <a:r>
              <a:rPr lang="es-CL" sz="1200" dirty="0" err="1"/>
              <a:t>fw</a:t>
            </a:r>
            <a:r>
              <a:rPr lang="es-CL" sz="1200" dirty="0"/>
              <a:t>)</a:t>
            </a:r>
          </a:p>
          <a:p>
            <a:r>
              <a:rPr lang="es-CL" sz="1200" b="0" dirty="0"/>
              <a:t>Human </a:t>
            </a:r>
            <a:r>
              <a:rPr lang="es-CL" sz="1200" b="0" dirty="0" err="1"/>
              <a:t>Toxicity</a:t>
            </a:r>
            <a:r>
              <a:rPr lang="es-CL" sz="1200" b="0" dirty="0"/>
              <a:t> – </a:t>
            </a:r>
            <a:r>
              <a:rPr lang="es-CL" sz="1200" b="0" dirty="0" err="1"/>
              <a:t>carcinogenic</a:t>
            </a:r>
            <a:r>
              <a:rPr lang="es-CL" sz="1200" b="0" dirty="0"/>
              <a:t> (HT-c)</a:t>
            </a:r>
          </a:p>
          <a:p>
            <a:r>
              <a:rPr lang="es-CL" sz="1200" b="0" dirty="0"/>
              <a:t>Human </a:t>
            </a:r>
            <a:r>
              <a:rPr lang="es-CL" sz="1200" b="0" dirty="0" err="1"/>
              <a:t>Toxicity</a:t>
            </a:r>
            <a:r>
              <a:rPr lang="es-CL" sz="1200" b="0" dirty="0"/>
              <a:t> – non </a:t>
            </a:r>
            <a:r>
              <a:rPr lang="es-CL" sz="1200" b="0" dirty="0" err="1"/>
              <a:t>carcinogenic</a:t>
            </a:r>
            <a:r>
              <a:rPr lang="es-CL" sz="1200" b="0" dirty="0"/>
              <a:t> (HT-</a:t>
            </a:r>
            <a:r>
              <a:rPr lang="es-CL" sz="1200" b="0" dirty="0" err="1"/>
              <a:t>nc</a:t>
            </a:r>
            <a:r>
              <a:rPr lang="es-CL" sz="1200" b="0" dirty="0"/>
              <a:t>)</a:t>
            </a:r>
          </a:p>
          <a:p>
            <a:r>
              <a:rPr lang="es-CL" sz="1200" b="0" dirty="0" err="1"/>
              <a:t>Ionizing</a:t>
            </a:r>
            <a:r>
              <a:rPr lang="es-CL" sz="1200" b="0" dirty="0"/>
              <a:t> </a:t>
            </a:r>
            <a:r>
              <a:rPr lang="es-CL" sz="1200" b="0" dirty="0" err="1"/>
              <a:t>Radiation</a:t>
            </a:r>
            <a:r>
              <a:rPr lang="es-CL" sz="1200" b="0" dirty="0"/>
              <a:t> (IR)</a:t>
            </a:r>
          </a:p>
          <a:p>
            <a:r>
              <a:rPr lang="es-CL" sz="1200" b="0" dirty="0"/>
              <a:t>Land Use (LU)</a:t>
            </a:r>
          </a:p>
          <a:p>
            <a:r>
              <a:rPr lang="es-CL" sz="1200" dirty="0"/>
              <a:t>Water Use (WU)</a:t>
            </a:r>
          </a:p>
          <a:p>
            <a:r>
              <a:rPr lang="es-CL" sz="1200" b="0" dirty="0" err="1"/>
              <a:t>Resource</a:t>
            </a:r>
            <a:r>
              <a:rPr lang="es-CL" sz="1200" b="0" dirty="0"/>
              <a:t> Use – </a:t>
            </a:r>
            <a:r>
              <a:rPr lang="es-CL" sz="1200" b="0" dirty="0" err="1"/>
              <a:t>fossils</a:t>
            </a:r>
            <a:r>
              <a:rPr lang="es-CL" sz="1200" b="0" dirty="0"/>
              <a:t> (RU-f)</a:t>
            </a:r>
          </a:p>
          <a:p>
            <a:r>
              <a:rPr lang="es-CL" sz="1200" dirty="0" err="1"/>
              <a:t>Resource</a:t>
            </a:r>
            <a:r>
              <a:rPr lang="es-CL" sz="1200" dirty="0"/>
              <a:t> Use - </a:t>
            </a:r>
            <a:r>
              <a:rPr lang="es-CL" sz="1200" dirty="0" err="1"/>
              <a:t>minerals</a:t>
            </a:r>
            <a:r>
              <a:rPr lang="es-CL" sz="1200" dirty="0"/>
              <a:t> and </a:t>
            </a:r>
            <a:r>
              <a:rPr lang="es-CL" sz="1200" dirty="0" err="1"/>
              <a:t>metals</a:t>
            </a:r>
            <a:r>
              <a:rPr lang="es-CL" sz="1200" dirty="0"/>
              <a:t> (RU-m)</a:t>
            </a:r>
          </a:p>
        </p:txBody>
      </p:sp>
      <p:sp>
        <p:nvSpPr>
          <p:cNvPr id="12" name="Text 41">
            <a:extLst>
              <a:ext uri="{FF2B5EF4-FFF2-40B4-BE49-F238E27FC236}">
                <a16:creationId xmlns:a16="http://schemas.microsoft.com/office/drawing/2014/main" id="{8579FD12-0A85-20EF-22D7-0F03A29650FB}"/>
              </a:ext>
            </a:extLst>
          </p:cNvPr>
          <p:cNvSpPr/>
          <p:nvPr/>
        </p:nvSpPr>
        <p:spPr>
          <a:xfrm>
            <a:off x="1785937" y="955808"/>
            <a:ext cx="4767263" cy="353091"/>
          </a:xfrm>
          <a:prstGeom prst="rect">
            <a:avLst/>
          </a:prstGeom>
          <a:noFill/>
          <a:ln/>
        </p:spPr>
        <p:txBody>
          <a:bodyPr wrap="square" lIns="0" tIns="0" rIns="0" bIns="0" rtlCol="0" anchor="ctr">
            <a:normAutofit/>
          </a:bodyPr>
          <a:lstStyle/>
          <a:p>
            <a:pPr marL="0" indent="0" algn="just">
              <a:buNone/>
            </a:pPr>
            <a:r>
              <a:rPr lang="en-US" sz="1400" b="1" dirty="0">
                <a:solidFill>
                  <a:srgbClr val="12345C"/>
                </a:solidFill>
              </a:rPr>
              <a:t>Work is ongoing, collaboration between AMTC and TNO</a:t>
            </a:r>
            <a:endParaRPr lang="en-US" sz="1400" dirty="0"/>
          </a:p>
        </p:txBody>
      </p:sp>
      <p:sp>
        <p:nvSpPr>
          <p:cNvPr id="15" name="CuadroTexto 14">
            <a:extLst>
              <a:ext uri="{FF2B5EF4-FFF2-40B4-BE49-F238E27FC236}">
                <a16:creationId xmlns:a16="http://schemas.microsoft.com/office/drawing/2014/main" id="{8C487905-4A54-166C-FD62-556562A58114}"/>
              </a:ext>
            </a:extLst>
          </p:cNvPr>
          <p:cNvSpPr txBox="1"/>
          <p:nvPr/>
        </p:nvSpPr>
        <p:spPr>
          <a:xfrm>
            <a:off x="647699" y="4753641"/>
            <a:ext cx="6372225" cy="1083398"/>
          </a:xfrm>
          <a:prstGeom prst="rect">
            <a:avLst/>
          </a:prstGeom>
          <a:noFill/>
          <a:ln/>
        </p:spPr>
        <p:txBody>
          <a:bodyPr wrap="square" lIns="0" tIns="0" rIns="0" bIns="0" rtlCol="0" anchor="ctr">
            <a:normAutofit fontScale="92500" lnSpcReduction="10000"/>
          </a:bodyPr>
          <a:lstStyle>
            <a:lvl1pPr indent="0">
              <a:buNone/>
              <a:defRPr sz="1000" b="1">
                <a:solidFill>
                  <a:srgbClr val="12345C"/>
                </a:solidFill>
              </a:defRPr>
            </a:lvl1pPr>
          </a:lstStyle>
          <a:p>
            <a:pPr marL="342900" indent="-342900">
              <a:buFont typeface="Arial" panose="020B0604020202020204" pitchFamily="34" charset="0"/>
              <a:buChar char="•"/>
            </a:pPr>
            <a:r>
              <a:rPr lang="es-MX" sz="2000" dirty="0"/>
              <a:t>PP requiere T&gt;70°C para obtener </a:t>
            </a:r>
            <a:r>
              <a:rPr lang="es-MX" sz="2000" dirty="0" err="1"/>
              <a:t>RecLi</a:t>
            </a:r>
            <a:r>
              <a:rPr lang="es-MX" sz="2000" dirty="0"/>
              <a:t> &gt; 85%</a:t>
            </a:r>
          </a:p>
          <a:p>
            <a:pPr marL="342900" indent="-342900">
              <a:buFont typeface="Arial" panose="020B0604020202020204" pitchFamily="34" charset="0"/>
              <a:buChar char="•"/>
            </a:pPr>
            <a:r>
              <a:rPr lang="es-MX" sz="2000" dirty="0"/>
              <a:t>Degradación de materiales en IX (1-5% Mn, 0.5-1% Ti)</a:t>
            </a:r>
          </a:p>
          <a:p>
            <a:pPr marL="342900" indent="-342900">
              <a:buFont typeface="Arial" panose="020B0604020202020204" pitchFamily="34" charset="0"/>
              <a:buChar char="•"/>
            </a:pPr>
            <a:r>
              <a:rPr lang="es-MX" sz="2000" dirty="0"/>
              <a:t>Acidificación de </a:t>
            </a:r>
            <a:r>
              <a:rPr lang="es-MX" sz="2000" dirty="0" err="1"/>
              <a:t>spent</a:t>
            </a:r>
            <a:r>
              <a:rPr lang="es-MX" sz="2000" dirty="0"/>
              <a:t> </a:t>
            </a:r>
            <a:r>
              <a:rPr lang="es-MX" sz="2000" dirty="0" err="1"/>
              <a:t>brine</a:t>
            </a:r>
            <a:r>
              <a:rPr lang="es-MX" sz="2000" dirty="0"/>
              <a:t> en IX, SX, EQ</a:t>
            </a:r>
          </a:p>
          <a:p>
            <a:pPr marL="342900" indent="-342900">
              <a:buFont typeface="Arial" panose="020B0604020202020204" pitchFamily="34" charset="0"/>
              <a:buChar char="•"/>
            </a:pPr>
            <a:r>
              <a:rPr lang="es-MX" sz="2000" dirty="0" err="1"/>
              <a:t>Co-extracción</a:t>
            </a:r>
            <a:r>
              <a:rPr lang="es-MX" sz="2000" dirty="0"/>
              <a:t> de B en AD</a:t>
            </a:r>
          </a:p>
        </p:txBody>
      </p:sp>
    </p:spTree>
    <p:extLst>
      <p:ext uri="{BB962C8B-B14F-4D97-AF65-F5344CB8AC3E}">
        <p14:creationId xmlns:p14="http://schemas.microsoft.com/office/powerpoint/2010/main" val="132546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458E3-C21A-6B53-096A-54F01A9DB1C5}"/>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80CA73A5-D1FF-631D-7E71-09DF3DAC607A}"/>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CFBFBA92-8FED-B079-FF5A-C15948598AC7}"/>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237477DB-1268-9DB5-0BD8-F2DF10BE6EF8}"/>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Manejo de aguas</a:t>
            </a:r>
          </a:p>
        </p:txBody>
      </p:sp>
      <p:sp>
        <p:nvSpPr>
          <p:cNvPr id="3" name="Rectángulo 2">
            <a:extLst>
              <a:ext uri="{FF2B5EF4-FFF2-40B4-BE49-F238E27FC236}">
                <a16:creationId xmlns:a16="http://schemas.microsoft.com/office/drawing/2014/main" id="{98B0A32E-D270-0CF1-7CE8-100141D349B7}"/>
              </a:ext>
            </a:extLst>
          </p:cNvPr>
          <p:cNvSpPr/>
          <p:nvPr/>
        </p:nvSpPr>
        <p:spPr>
          <a:xfrm>
            <a:off x="2989904" y="1778295"/>
            <a:ext cx="89552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Extracción</a:t>
            </a:r>
            <a:endParaRPr lang="es-CL" sz="1200" dirty="0"/>
          </a:p>
        </p:txBody>
      </p:sp>
      <p:cxnSp>
        <p:nvCxnSpPr>
          <p:cNvPr id="4" name="Conector recto de flecha 3">
            <a:extLst>
              <a:ext uri="{FF2B5EF4-FFF2-40B4-BE49-F238E27FC236}">
                <a16:creationId xmlns:a16="http://schemas.microsoft.com/office/drawing/2014/main" id="{CB705315-2654-9882-7386-FAB794F5612A}"/>
              </a:ext>
            </a:extLst>
          </p:cNvPr>
          <p:cNvCxnSpPr>
            <a:cxnSpLocks/>
          </p:cNvCxnSpPr>
          <p:nvPr/>
        </p:nvCxnSpPr>
        <p:spPr>
          <a:xfrm>
            <a:off x="656519" y="2248289"/>
            <a:ext cx="698426" cy="0"/>
          </a:xfrm>
          <a:prstGeom prst="straightConnector1">
            <a:avLst/>
          </a:prstGeom>
          <a:ln w="254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a:extLst>
              <a:ext uri="{FF2B5EF4-FFF2-40B4-BE49-F238E27FC236}">
                <a16:creationId xmlns:a16="http://schemas.microsoft.com/office/drawing/2014/main" id="{DAE8696C-EF67-57E5-F7D7-FDBB0E2723FF}"/>
              </a:ext>
            </a:extLst>
          </p:cNvPr>
          <p:cNvCxnSpPr>
            <a:cxnSpLocks/>
          </p:cNvCxnSpPr>
          <p:nvPr/>
        </p:nvCxnSpPr>
        <p:spPr>
          <a:xfrm flipV="1">
            <a:off x="5123780" y="2292834"/>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a:extLst>
              <a:ext uri="{FF2B5EF4-FFF2-40B4-BE49-F238E27FC236}">
                <a16:creationId xmlns:a16="http://schemas.microsoft.com/office/drawing/2014/main" id="{B119D992-AF7A-0CC2-85CA-EBE3FD5EE185}"/>
              </a:ext>
            </a:extLst>
          </p:cNvPr>
          <p:cNvCxnSpPr>
            <a:cxnSpLocks/>
          </p:cNvCxnSpPr>
          <p:nvPr/>
        </p:nvCxnSpPr>
        <p:spPr>
          <a:xfrm>
            <a:off x="9904960" y="2347920"/>
            <a:ext cx="868592" cy="0"/>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CuadroTexto 7">
            <a:extLst>
              <a:ext uri="{FF2B5EF4-FFF2-40B4-BE49-F238E27FC236}">
                <a16:creationId xmlns:a16="http://schemas.microsoft.com/office/drawing/2014/main" id="{CA7FE86C-BC1B-2CCE-17ED-73BA7836F0FD}"/>
              </a:ext>
            </a:extLst>
          </p:cNvPr>
          <p:cNvSpPr txBox="1"/>
          <p:nvPr/>
        </p:nvSpPr>
        <p:spPr>
          <a:xfrm>
            <a:off x="235195" y="1889680"/>
            <a:ext cx="985248"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Salmuera</a:t>
            </a:r>
          </a:p>
        </p:txBody>
      </p:sp>
      <p:sp>
        <p:nvSpPr>
          <p:cNvPr id="10" name="CuadroTexto 9">
            <a:extLst>
              <a:ext uri="{FF2B5EF4-FFF2-40B4-BE49-F238E27FC236}">
                <a16:creationId xmlns:a16="http://schemas.microsoft.com/office/drawing/2014/main" id="{6A33E82C-706A-17BB-48F3-4D41FEA66EF8}"/>
              </a:ext>
            </a:extLst>
          </p:cNvPr>
          <p:cNvSpPr txBox="1"/>
          <p:nvPr/>
        </p:nvSpPr>
        <p:spPr>
          <a:xfrm>
            <a:off x="10117026" y="1594502"/>
            <a:ext cx="1108188" cy="738664"/>
          </a:xfrm>
          <a:prstGeom prst="rect">
            <a:avLst/>
          </a:prstGeom>
          <a:noFill/>
          <a:ln/>
        </p:spPr>
        <p:txBody>
          <a:bodyPr wrap="square" lIns="0" tIns="0" rIns="0" bIns="0" rtlCol="0" anchor="ctr">
            <a:normAutofit/>
          </a:bodyPr>
          <a:lstStyle>
            <a:lvl1pPr indent="0">
              <a:buNone/>
              <a:defRPr sz="1400" b="1">
                <a:solidFill>
                  <a:srgbClr val="12345C"/>
                </a:solidFill>
              </a:defRPr>
            </a:lvl1pPr>
          </a:lstStyle>
          <a:p>
            <a:r>
              <a:rPr lang="es-MX" dirty="0"/>
              <a:t>Producto Li</a:t>
            </a:r>
          </a:p>
          <a:p>
            <a:r>
              <a:rPr lang="es-MX" dirty="0"/>
              <a:t>Li</a:t>
            </a:r>
            <a:r>
              <a:rPr lang="es-MX" baseline="-25000" dirty="0"/>
              <a:t>2</a:t>
            </a:r>
            <a:r>
              <a:rPr lang="es-MX" dirty="0"/>
              <a:t>CO</a:t>
            </a:r>
            <a:r>
              <a:rPr lang="es-MX" baseline="-25000" dirty="0"/>
              <a:t>3</a:t>
            </a:r>
            <a:endParaRPr lang="es-CL" baseline="-25000" dirty="0"/>
          </a:p>
          <a:p>
            <a:r>
              <a:rPr lang="es-CL" dirty="0"/>
              <a:t>LiOH</a:t>
            </a:r>
            <a:endParaRPr lang="es-MX" dirty="0"/>
          </a:p>
        </p:txBody>
      </p:sp>
      <p:sp>
        <p:nvSpPr>
          <p:cNvPr id="11" name="Rectángulo 10">
            <a:extLst>
              <a:ext uri="{FF2B5EF4-FFF2-40B4-BE49-F238E27FC236}">
                <a16:creationId xmlns:a16="http://schemas.microsoft.com/office/drawing/2014/main" id="{E3894902-16BC-1C53-C0EC-8719D86FD7C0}"/>
              </a:ext>
            </a:extLst>
          </p:cNvPr>
          <p:cNvSpPr/>
          <p:nvPr/>
        </p:nvSpPr>
        <p:spPr>
          <a:xfrm>
            <a:off x="4176862" y="1794009"/>
            <a:ext cx="96284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Elución/</a:t>
            </a:r>
            <a:r>
              <a:rPr lang="es-MX" sz="1200" dirty="0" err="1"/>
              <a:t>Re-extracción</a:t>
            </a:r>
            <a:endParaRPr lang="es-CL" sz="1200" dirty="0"/>
          </a:p>
        </p:txBody>
      </p:sp>
      <p:cxnSp>
        <p:nvCxnSpPr>
          <p:cNvPr id="13" name="Conector recto de flecha 12">
            <a:extLst>
              <a:ext uri="{FF2B5EF4-FFF2-40B4-BE49-F238E27FC236}">
                <a16:creationId xmlns:a16="http://schemas.microsoft.com/office/drawing/2014/main" id="{C0356F2E-77F3-B4E9-A91E-5295CDB4094A}"/>
              </a:ext>
            </a:extLst>
          </p:cNvPr>
          <p:cNvCxnSpPr>
            <a:cxnSpLocks/>
          </p:cNvCxnSpPr>
          <p:nvPr/>
        </p:nvCxnSpPr>
        <p:spPr>
          <a:xfrm>
            <a:off x="3907858" y="2291216"/>
            <a:ext cx="280401" cy="871"/>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Rectángulo 13">
            <a:extLst>
              <a:ext uri="{FF2B5EF4-FFF2-40B4-BE49-F238E27FC236}">
                <a16:creationId xmlns:a16="http://schemas.microsoft.com/office/drawing/2014/main" id="{EF69CA79-D4E4-9FE9-69E9-FF3B85BDABF8}"/>
              </a:ext>
            </a:extLst>
          </p:cNvPr>
          <p:cNvSpPr/>
          <p:nvPr/>
        </p:nvSpPr>
        <p:spPr>
          <a:xfrm>
            <a:off x="1354945" y="1791952"/>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Pre-tratamiento</a:t>
            </a:r>
            <a:endParaRPr lang="es-CL" sz="1200" dirty="0"/>
          </a:p>
        </p:txBody>
      </p:sp>
      <p:cxnSp>
        <p:nvCxnSpPr>
          <p:cNvPr id="16" name="Conector recto de flecha 15">
            <a:extLst>
              <a:ext uri="{FF2B5EF4-FFF2-40B4-BE49-F238E27FC236}">
                <a16:creationId xmlns:a16="http://schemas.microsoft.com/office/drawing/2014/main" id="{2FDAD939-259F-B952-D664-F1BDAA68D79E}"/>
              </a:ext>
            </a:extLst>
          </p:cNvPr>
          <p:cNvCxnSpPr>
            <a:cxnSpLocks/>
          </p:cNvCxnSpPr>
          <p:nvPr/>
        </p:nvCxnSpPr>
        <p:spPr>
          <a:xfrm>
            <a:off x="2361959" y="2285091"/>
            <a:ext cx="576547" cy="2694"/>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7" name="Rectángulo 16">
            <a:extLst>
              <a:ext uri="{FF2B5EF4-FFF2-40B4-BE49-F238E27FC236}">
                <a16:creationId xmlns:a16="http://schemas.microsoft.com/office/drawing/2014/main" id="{55CA46F5-A7F8-F91D-3474-B31BF6F2C96A}"/>
              </a:ext>
            </a:extLst>
          </p:cNvPr>
          <p:cNvSpPr/>
          <p:nvPr/>
        </p:nvSpPr>
        <p:spPr>
          <a:xfrm>
            <a:off x="5715004" y="1800666"/>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Concentración</a:t>
            </a:r>
            <a:endParaRPr lang="es-CL" sz="1200" dirty="0"/>
          </a:p>
        </p:txBody>
      </p:sp>
      <p:sp>
        <p:nvSpPr>
          <p:cNvPr id="18" name="Rectángulo 17">
            <a:extLst>
              <a:ext uri="{FF2B5EF4-FFF2-40B4-BE49-F238E27FC236}">
                <a16:creationId xmlns:a16="http://schemas.microsoft.com/office/drawing/2014/main" id="{9BB547D6-683A-41F2-0C94-A7C6FEBE120A}"/>
              </a:ext>
            </a:extLst>
          </p:cNvPr>
          <p:cNvSpPr/>
          <p:nvPr/>
        </p:nvSpPr>
        <p:spPr>
          <a:xfrm>
            <a:off x="7310824" y="1797440"/>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Polishing</a:t>
            </a:r>
            <a:endParaRPr lang="es-CL" sz="1200" dirty="0"/>
          </a:p>
        </p:txBody>
      </p:sp>
      <p:cxnSp>
        <p:nvCxnSpPr>
          <p:cNvPr id="19" name="Conector recto de flecha 18">
            <a:extLst>
              <a:ext uri="{FF2B5EF4-FFF2-40B4-BE49-F238E27FC236}">
                <a16:creationId xmlns:a16="http://schemas.microsoft.com/office/drawing/2014/main" id="{CAD95230-68F5-F103-4F85-845019C15990}"/>
              </a:ext>
            </a:extLst>
          </p:cNvPr>
          <p:cNvCxnSpPr>
            <a:cxnSpLocks/>
          </p:cNvCxnSpPr>
          <p:nvPr/>
        </p:nvCxnSpPr>
        <p:spPr>
          <a:xfrm flipV="1">
            <a:off x="6713362" y="2294442"/>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Rectángulo 19">
            <a:extLst>
              <a:ext uri="{FF2B5EF4-FFF2-40B4-BE49-F238E27FC236}">
                <a16:creationId xmlns:a16="http://schemas.microsoft.com/office/drawing/2014/main" id="{A4AB5F2F-93F0-65E0-9D4E-208F51F3261A}"/>
              </a:ext>
            </a:extLst>
          </p:cNvPr>
          <p:cNvSpPr/>
          <p:nvPr/>
        </p:nvSpPr>
        <p:spPr>
          <a:xfrm>
            <a:off x="8906644" y="1802274"/>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Producción de sales de Li</a:t>
            </a:r>
            <a:endParaRPr lang="es-CL" sz="1200" dirty="0"/>
          </a:p>
        </p:txBody>
      </p:sp>
      <p:cxnSp>
        <p:nvCxnSpPr>
          <p:cNvPr id="21" name="Conector recto de flecha 20">
            <a:extLst>
              <a:ext uri="{FF2B5EF4-FFF2-40B4-BE49-F238E27FC236}">
                <a16:creationId xmlns:a16="http://schemas.microsoft.com/office/drawing/2014/main" id="{570018ED-D488-92D4-016F-73BBABFABF16}"/>
              </a:ext>
            </a:extLst>
          </p:cNvPr>
          <p:cNvCxnSpPr>
            <a:cxnSpLocks/>
          </p:cNvCxnSpPr>
          <p:nvPr/>
        </p:nvCxnSpPr>
        <p:spPr>
          <a:xfrm flipV="1">
            <a:off x="8291929" y="2297147"/>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a:extLst>
              <a:ext uri="{FF2B5EF4-FFF2-40B4-BE49-F238E27FC236}">
                <a16:creationId xmlns:a16="http://schemas.microsoft.com/office/drawing/2014/main" id="{71752515-843E-3098-20E6-62C6E8298F05}"/>
              </a:ext>
            </a:extLst>
          </p:cNvPr>
          <p:cNvCxnSpPr>
            <a:cxnSpLocks/>
          </p:cNvCxnSpPr>
          <p:nvPr/>
        </p:nvCxnSpPr>
        <p:spPr>
          <a:xfrm>
            <a:off x="4715347" y="1360071"/>
            <a:ext cx="0" cy="446969"/>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de flecha 22">
            <a:extLst>
              <a:ext uri="{FF2B5EF4-FFF2-40B4-BE49-F238E27FC236}">
                <a16:creationId xmlns:a16="http://schemas.microsoft.com/office/drawing/2014/main" id="{2A70EEB3-C4F0-8163-65FA-C5A6B9F12A57}"/>
              </a:ext>
            </a:extLst>
          </p:cNvPr>
          <p:cNvCxnSpPr>
            <a:cxnSpLocks/>
          </p:cNvCxnSpPr>
          <p:nvPr/>
        </p:nvCxnSpPr>
        <p:spPr>
          <a:xfrm>
            <a:off x="6308358" y="1360071"/>
            <a:ext cx="0" cy="446969"/>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id="{A3F18F4A-3735-C2F9-42C6-65E1E9E69539}"/>
              </a:ext>
            </a:extLst>
          </p:cNvPr>
          <p:cNvCxnSpPr>
            <a:cxnSpLocks/>
          </p:cNvCxnSpPr>
          <p:nvPr/>
        </p:nvCxnSpPr>
        <p:spPr>
          <a:xfrm flipH="1">
            <a:off x="4715347" y="1363492"/>
            <a:ext cx="1593011" cy="0"/>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sp>
        <p:nvSpPr>
          <p:cNvPr id="25" name="CuadroTexto 24">
            <a:extLst>
              <a:ext uri="{FF2B5EF4-FFF2-40B4-BE49-F238E27FC236}">
                <a16:creationId xmlns:a16="http://schemas.microsoft.com/office/drawing/2014/main" id="{194713AE-B287-6E9B-D72B-7CD9F746AE28}"/>
              </a:ext>
            </a:extLst>
          </p:cNvPr>
          <p:cNvSpPr txBox="1"/>
          <p:nvPr/>
        </p:nvSpPr>
        <p:spPr>
          <a:xfrm>
            <a:off x="5369729" y="1066309"/>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26" name="Conector recto de flecha 25">
            <a:extLst>
              <a:ext uri="{FF2B5EF4-FFF2-40B4-BE49-F238E27FC236}">
                <a16:creationId xmlns:a16="http://schemas.microsoft.com/office/drawing/2014/main" id="{EBA87AD5-39D4-4CE0-56EB-5DF685C4B5BC}"/>
              </a:ext>
            </a:extLst>
          </p:cNvPr>
          <p:cNvCxnSpPr>
            <a:cxnSpLocks/>
          </p:cNvCxnSpPr>
          <p:nvPr/>
        </p:nvCxnSpPr>
        <p:spPr>
          <a:xfrm>
            <a:off x="4364827" y="968955"/>
            <a:ext cx="0" cy="828485"/>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1" name="CuadroTexto 30">
            <a:extLst>
              <a:ext uri="{FF2B5EF4-FFF2-40B4-BE49-F238E27FC236}">
                <a16:creationId xmlns:a16="http://schemas.microsoft.com/office/drawing/2014/main" id="{05AEB1E5-0B80-E2E4-F8A8-6887000DAB3A}"/>
              </a:ext>
            </a:extLst>
          </p:cNvPr>
          <p:cNvSpPr txBox="1"/>
          <p:nvPr/>
        </p:nvSpPr>
        <p:spPr>
          <a:xfrm>
            <a:off x="4243906" y="635477"/>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32" name="Conector recto de flecha 31">
            <a:extLst>
              <a:ext uri="{FF2B5EF4-FFF2-40B4-BE49-F238E27FC236}">
                <a16:creationId xmlns:a16="http://schemas.microsoft.com/office/drawing/2014/main" id="{FE21A061-05C6-2B87-FCA5-FD55F9477189}"/>
              </a:ext>
            </a:extLst>
          </p:cNvPr>
          <p:cNvCxnSpPr>
            <a:cxnSpLocks/>
          </p:cNvCxnSpPr>
          <p:nvPr/>
        </p:nvCxnSpPr>
        <p:spPr>
          <a:xfrm>
            <a:off x="7809982" y="1166024"/>
            <a:ext cx="0" cy="625928"/>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F079F8A8-A0EC-D1BB-757D-F7E5F017FB07}"/>
              </a:ext>
            </a:extLst>
          </p:cNvPr>
          <p:cNvSpPr txBox="1"/>
          <p:nvPr/>
        </p:nvSpPr>
        <p:spPr>
          <a:xfrm>
            <a:off x="7748387" y="635477"/>
            <a:ext cx="865646" cy="583710"/>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a:p>
            <a:r>
              <a:rPr lang="es-MX" sz="1400" dirty="0">
                <a:solidFill>
                  <a:srgbClr val="00B050"/>
                </a:solidFill>
              </a:rPr>
              <a:t>Reactivos</a:t>
            </a:r>
          </a:p>
        </p:txBody>
      </p:sp>
      <p:cxnSp>
        <p:nvCxnSpPr>
          <p:cNvPr id="36" name="Conector recto de flecha 35">
            <a:extLst>
              <a:ext uri="{FF2B5EF4-FFF2-40B4-BE49-F238E27FC236}">
                <a16:creationId xmlns:a16="http://schemas.microsoft.com/office/drawing/2014/main" id="{C1E2F189-AA24-E6DE-5EB4-81E971546545}"/>
              </a:ext>
            </a:extLst>
          </p:cNvPr>
          <p:cNvCxnSpPr>
            <a:cxnSpLocks/>
          </p:cNvCxnSpPr>
          <p:nvPr/>
        </p:nvCxnSpPr>
        <p:spPr>
          <a:xfrm>
            <a:off x="3431802" y="2762266"/>
            <a:ext cx="0" cy="962367"/>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0" name="CuadroTexto 39">
            <a:extLst>
              <a:ext uri="{FF2B5EF4-FFF2-40B4-BE49-F238E27FC236}">
                <a16:creationId xmlns:a16="http://schemas.microsoft.com/office/drawing/2014/main" id="{80BA327B-E88A-9410-5173-7886697BD5FF}"/>
              </a:ext>
            </a:extLst>
          </p:cNvPr>
          <p:cNvSpPr txBox="1"/>
          <p:nvPr/>
        </p:nvSpPr>
        <p:spPr>
          <a:xfrm>
            <a:off x="2380083" y="3412730"/>
            <a:ext cx="985248"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err="1"/>
              <a:t>Spent</a:t>
            </a:r>
            <a:r>
              <a:rPr lang="es-MX" sz="1400" dirty="0"/>
              <a:t> Brine</a:t>
            </a:r>
          </a:p>
        </p:txBody>
      </p:sp>
      <p:cxnSp>
        <p:nvCxnSpPr>
          <p:cNvPr id="41" name="Conector recto de flecha 40">
            <a:extLst>
              <a:ext uri="{FF2B5EF4-FFF2-40B4-BE49-F238E27FC236}">
                <a16:creationId xmlns:a16="http://schemas.microsoft.com/office/drawing/2014/main" id="{C9E80CE9-9DE6-E8F6-37D7-8C204A2FB4B8}"/>
              </a:ext>
            </a:extLst>
          </p:cNvPr>
          <p:cNvCxnSpPr>
            <a:cxnSpLocks/>
          </p:cNvCxnSpPr>
          <p:nvPr/>
        </p:nvCxnSpPr>
        <p:spPr>
          <a:xfrm>
            <a:off x="7807940" y="2803072"/>
            <a:ext cx="0" cy="625928"/>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Conector recto de flecha 41">
            <a:extLst>
              <a:ext uri="{FF2B5EF4-FFF2-40B4-BE49-F238E27FC236}">
                <a16:creationId xmlns:a16="http://schemas.microsoft.com/office/drawing/2014/main" id="{D7F439DE-20BC-317C-5F92-34BF7BA66144}"/>
              </a:ext>
            </a:extLst>
          </p:cNvPr>
          <p:cNvCxnSpPr>
            <a:cxnSpLocks/>
          </p:cNvCxnSpPr>
          <p:nvPr/>
        </p:nvCxnSpPr>
        <p:spPr>
          <a:xfrm>
            <a:off x="9405802" y="2803072"/>
            <a:ext cx="0" cy="625928"/>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4" name="CuadroTexto 43">
            <a:extLst>
              <a:ext uri="{FF2B5EF4-FFF2-40B4-BE49-F238E27FC236}">
                <a16:creationId xmlns:a16="http://schemas.microsoft.com/office/drawing/2014/main" id="{1E7152DF-ADF9-2C04-B0BB-4F732910D992}"/>
              </a:ext>
            </a:extLst>
          </p:cNvPr>
          <p:cNvSpPr txBox="1"/>
          <p:nvPr/>
        </p:nvSpPr>
        <p:spPr>
          <a:xfrm>
            <a:off x="7921396" y="2981372"/>
            <a:ext cx="985248" cy="34739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Efluentes</a:t>
            </a:r>
          </a:p>
        </p:txBody>
      </p:sp>
      <p:sp>
        <p:nvSpPr>
          <p:cNvPr id="46" name="CuadroTexto 45">
            <a:extLst>
              <a:ext uri="{FF2B5EF4-FFF2-40B4-BE49-F238E27FC236}">
                <a16:creationId xmlns:a16="http://schemas.microsoft.com/office/drawing/2014/main" id="{3268D8CF-6C84-76DA-F8D1-FEA07681C414}"/>
              </a:ext>
            </a:extLst>
          </p:cNvPr>
          <p:cNvSpPr txBox="1"/>
          <p:nvPr/>
        </p:nvSpPr>
        <p:spPr>
          <a:xfrm>
            <a:off x="9492624" y="3006809"/>
            <a:ext cx="985248" cy="311903"/>
          </a:xfrm>
          <a:prstGeom prst="rect">
            <a:avLst/>
          </a:prstGeom>
          <a:noFill/>
          <a:ln/>
        </p:spPr>
        <p:txBody>
          <a:bodyPr wrap="square" lIns="0" tIns="0" rIns="0" bIns="0" rtlCol="0" anchor="ctr">
            <a:normAutofit fontScale="85000" lnSpcReduction="20000"/>
          </a:bodyPr>
          <a:lstStyle>
            <a:lvl1pPr indent="0">
              <a:buNone/>
              <a:defRPr sz="1000" b="1">
                <a:solidFill>
                  <a:srgbClr val="12345C"/>
                </a:solidFill>
              </a:defRPr>
            </a:lvl1pPr>
          </a:lstStyle>
          <a:p>
            <a:r>
              <a:rPr lang="es-MX" sz="1400" dirty="0"/>
              <a:t>Licor madre pobre</a:t>
            </a:r>
          </a:p>
        </p:txBody>
      </p:sp>
      <p:pic>
        <p:nvPicPr>
          <p:cNvPr id="48" name="Imagen 47">
            <a:extLst>
              <a:ext uri="{FF2B5EF4-FFF2-40B4-BE49-F238E27FC236}">
                <a16:creationId xmlns:a16="http://schemas.microsoft.com/office/drawing/2014/main" id="{C811C054-6940-B176-7968-4BFDD2873F02}"/>
              </a:ext>
            </a:extLst>
          </p:cNvPr>
          <p:cNvPicPr>
            <a:picLocks noChangeAspect="1"/>
          </p:cNvPicPr>
          <p:nvPr/>
        </p:nvPicPr>
        <p:blipFill>
          <a:blip r:embed="rId4"/>
          <a:stretch>
            <a:fillRect/>
          </a:stretch>
        </p:blipFill>
        <p:spPr>
          <a:xfrm>
            <a:off x="235195" y="4009082"/>
            <a:ext cx="3635252" cy="2505034"/>
          </a:xfrm>
          <a:prstGeom prst="rect">
            <a:avLst/>
          </a:prstGeom>
        </p:spPr>
      </p:pic>
      <p:sp>
        <p:nvSpPr>
          <p:cNvPr id="50" name="CuadroTexto 49">
            <a:extLst>
              <a:ext uri="{FF2B5EF4-FFF2-40B4-BE49-F238E27FC236}">
                <a16:creationId xmlns:a16="http://schemas.microsoft.com/office/drawing/2014/main" id="{0575F210-618A-290A-9D3B-C4780ED4F50A}"/>
              </a:ext>
            </a:extLst>
          </p:cNvPr>
          <p:cNvSpPr txBox="1"/>
          <p:nvPr/>
        </p:nvSpPr>
        <p:spPr>
          <a:xfrm>
            <a:off x="4364827" y="3930534"/>
            <a:ext cx="4296234" cy="1486962"/>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800" u="sng" dirty="0"/>
              <a:t>Consumos de agua fresca</a:t>
            </a:r>
          </a:p>
          <a:p>
            <a:pPr marL="285750" indent="-285750">
              <a:buFont typeface="Arial" panose="020B0604020202020204" pitchFamily="34" charset="0"/>
              <a:buChar char="•"/>
            </a:pPr>
            <a:r>
              <a:rPr lang="es-MX" sz="1800" dirty="0"/>
              <a:t>Casos no optimizados &gt; 100 m</a:t>
            </a:r>
            <a:r>
              <a:rPr lang="es-MX" sz="1800" baseline="30000" dirty="0"/>
              <a:t>3</a:t>
            </a:r>
            <a:r>
              <a:rPr lang="es-MX" sz="1800" dirty="0"/>
              <a:t>/</a:t>
            </a:r>
            <a:r>
              <a:rPr lang="es-MX" sz="1800" dirty="0" err="1"/>
              <a:t>tLCE</a:t>
            </a:r>
            <a:endParaRPr lang="es-MX" sz="1800" dirty="0"/>
          </a:p>
          <a:p>
            <a:pPr marL="285750" indent="-285750">
              <a:buFont typeface="Arial" panose="020B0604020202020204" pitchFamily="34" charset="0"/>
              <a:buChar char="•"/>
            </a:pPr>
            <a:r>
              <a:rPr lang="es-MX" sz="1800" dirty="0"/>
              <a:t>Casos promedios ~34 m</a:t>
            </a:r>
            <a:r>
              <a:rPr lang="es-MX" sz="1800" baseline="30000" dirty="0"/>
              <a:t>3</a:t>
            </a:r>
            <a:r>
              <a:rPr lang="es-MX" sz="1800" dirty="0"/>
              <a:t>/</a:t>
            </a:r>
            <a:r>
              <a:rPr lang="es-MX" sz="1800" dirty="0" err="1"/>
              <a:t>tLCE</a:t>
            </a:r>
            <a:endParaRPr lang="es-MX" sz="1800" dirty="0"/>
          </a:p>
          <a:p>
            <a:pPr marL="285750" indent="-285750">
              <a:buFont typeface="Arial" panose="020B0604020202020204" pitchFamily="34" charset="0"/>
              <a:buChar char="•"/>
            </a:pPr>
            <a:r>
              <a:rPr lang="es-MX" sz="1800" dirty="0"/>
              <a:t>Casos optimizados 5 - 10 m</a:t>
            </a:r>
            <a:r>
              <a:rPr lang="es-MX" sz="1800" baseline="30000" dirty="0"/>
              <a:t>3</a:t>
            </a:r>
            <a:r>
              <a:rPr lang="es-MX" sz="1800" dirty="0"/>
              <a:t>/</a:t>
            </a:r>
            <a:r>
              <a:rPr lang="es-MX" sz="1800" dirty="0" err="1"/>
              <a:t>tLCE</a:t>
            </a:r>
            <a:endParaRPr lang="es-MX" sz="1800" dirty="0"/>
          </a:p>
        </p:txBody>
      </p:sp>
      <p:cxnSp>
        <p:nvCxnSpPr>
          <p:cNvPr id="51" name="Conector recto de flecha 50">
            <a:extLst>
              <a:ext uri="{FF2B5EF4-FFF2-40B4-BE49-F238E27FC236}">
                <a16:creationId xmlns:a16="http://schemas.microsoft.com/office/drawing/2014/main" id="{CCE31379-E02D-FA9B-90CD-2DACF605C119}"/>
              </a:ext>
            </a:extLst>
          </p:cNvPr>
          <p:cNvCxnSpPr>
            <a:cxnSpLocks/>
          </p:cNvCxnSpPr>
          <p:nvPr/>
        </p:nvCxnSpPr>
        <p:spPr>
          <a:xfrm>
            <a:off x="7865192" y="3428999"/>
            <a:ext cx="2822112" cy="0"/>
          </a:xfrm>
          <a:prstGeom prst="straightConnector1">
            <a:avLst/>
          </a:prstGeom>
          <a:ln w="25400">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a:extLst>
              <a:ext uri="{FF2B5EF4-FFF2-40B4-BE49-F238E27FC236}">
                <a16:creationId xmlns:a16="http://schemas.microsoft.com/office/drawing/2014/main" id="{20FFBF8E-B937-4B76-A928-743566B3FF40}"/>
              </a:ext>
            </a:extLst>
          </p:cNvPr>
          <p:cNvCxnSpPr>
            <a:cxnSpLocks/>
          </p:cNvCxnSpPr>
          <p:nvPr/>
        </p:nvCxnSpPr>
        <p:spPr>
          <a:xfrm flipH="1" flipV="1">
            <a:off x="3452152" y="3428999"/>
            <a:ext cx="4296235" cy="1"/>
          </a:xfrm>
          <a:prstGeom prst="straightConnector1">
            <a:avLst/>
          </a:prstGeom>
          <a:ln w="25400">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61" name="CuadroTexto 60">
            <a:extLst>
              <a:ext uri="{FF2B5EF4-FFF2-40B4-BE49-F238E27FC236}">
                <a16:creationId xmlns:a16="http://schemas.microsoft.com/office/drawing/2014/main" id="{E6314736-E0BA-280A-7AD0-EAAA32806B0A}"/>
              </a:ext>
            </a:extLst>
          </p:cNvPr>
          <p:cNvSpPr txBox="1"/>
          <p:nvPr/>
        </p:nvSpPr>
        <p:spPr>
          <a:xfrm>
            <a:off x="10453789" y="3467588"/>
            <a:ext cx="985248" cy="34739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Descartes</a:t>
            </a:r>
          </a:p>
        </p:txBody>
      </p:sp>
      <p:sp>
        <p:nvSpPr>
          <p:cNvPr id="63" name="Text 41">
            <a:extLst>
              <a:ext uri="{FF2B5EF4-FFF2-40B4-BE49-F238E27FC236}">
                <a16:creationId xmlns:a16="http://schemas.microsoft.com/office/drawing/2014/main" id="{0541400E-D05B-9C0C-979E-8DB7012336E4}"/>
              </a:ext>
            </a:extLst>
          </p:cNvPr>
          <p:cNvSpPr/>
          <p:nvPr/>
        </p:nvSpPr>
        <p:spPr>
          <a:xfrm>
            <a:off x="3907858" y="5968783"/>
            <a:ext cx="6060522" cy="541529"/>
          </a:xfrm>
          <a:prstGeom prst="rect">
            <a:avLst/>
          </a:prstGeom>
          <a:noFill/>
          <a:ln/>
        </p:spPr>
        <p:txBody>
          <a:bodyPr wrap="square" lIns="0" tIns="0" rIns="0" bIns="0" rtlCol="0" anchor="ctr">
            <a:normAutofit fontScale="92500" lnSpcReduction="10000"/>
          </a:bodyPr>
          <a:lstStyle/>
          <a:p>
            <a:pPr algn="just"/>
            <a:r>
              <a:rPr lang="en-US" sz="1400" b="1" dirty="0">
                <a:solidFill>
                  <a:srgbClr val="12345C"/>
                </a:solidFill>
              </a:rPr>
              <a:t>Montserrat et al., 2026. </a:t>
            </a:r>
            <a:r>
              <a:rPr lang="es-CL" sz="1400" b="1" dirty="0" err="1">
                <a:solidFill>
                  <a:srgbClr val="12345C"/>
                </a:solidFill>
              </a:rPr>
              <a:t>Lithium</a:t>
            </a:r>
            <a:r>
              <a:rPr lang="es-CL" sz="1400" b="1" dirty="0">
                <a:solidFill>
                  <a:srgbClr val="12345C"/>
                </a:solidFill>
              </a:rPr>
              <a:t> </a:t>
            </a:r>
            <a:r>
              <a:rPr lang="es-CL" sz="1400" b="1" dirty="0" err="1">
                <a:solidFill>
                  <a:srgbClr val="12345C"/>
                </a:solidFill>
              </a:rPr>
              <a:t>brine</a:t>
            </a:r>
            <a:r>
              <a:rPr lang="es-CL" sz="1400" b="1" dirty="0">
                <a:solidFill>
                  <a:srgbClr val="12345C"/>
                </a:solidFill>
              </a:rPr>
              <a:t> </a:t>
            </a:r>
            <a:r>
              <a:rPr lang="es-CL" sz="1400" b="1" dirty="0" err="1">
                <a:solidFill>
                  <a:srgbClr val="12345C"/>
                </a:solidFill>
              </a:rPr>
              <a:t>re-injection</a:t>
            </a:r>
            <a:r>
              <a:rPr lang="es-CL" sz="1400" b="1" dirty="0">
                <a:solidFill>
                  <a:srgbClr val="12345C"/>
                </a:solidFill>
              </a:rPr>
              <a:t> in salar </a:t>
            </a:r>
            <a:r>
              <a:rPr lang="es-CL" sz="1400" b="1" dirty="0" err="1">
                <a:solidFill>
                  <a:srgbClr val="12345C"/>
                </a:solidFill>
              </a:rPr>
              <a:t>environments</a:t>
            </a:r>
            <a:r>
              <a:rPr lang="es-CL" sz="1400" b="1" dirty="0">
                <a:solidFill>
                  <a:srgbClr val="12345C"/>
                </a:solidFill>
              </a:rPr>
              <a:t>: </a:t>
            </a:r>
            <a:r>
              <a:rPr lang="es-CL" sz="1400" b="1" dirty="0" err="1">
                <a:solidFill>
                  <a:srgbClr val="12345C"/>
                </a:solidFill>
              </a:rPr>
              <a:t>perspectives</a:t>
            </a:r>
            <a:r>
              <a:rPr lang="es-CL" sz="1400" b="1" dirty="0">
                <a:solidFill>
                  <a:srgbClr val="12345C"/>
                </a:solidFill>
              </a:rPr>
              <a:t> </a:t>
            </a:r>
            <a:r>
              <a:rPr lang="es-CL" sz="1400" b="1" dirty="0" err="1">
                <a:solidFill>
                  <a:srgbClr val="12345C"/>
                </a:solidFill>
              </a:rPr>
              <a:t>for</a:t>
            </a:r>
            <a:r>
              <a:rPr lang="es-CL" sz="1400" b="1" dirty="0">
                <a:solidFill>
                  <a:srgbClr val="12345C"/>
                </a:solidFill>
              </a:rPr>
              <a:t> a </a:t>
            </a:r>
            <a:r>
              <a:rPr lang="en-US" sz="1400" b="1" dirty="0">
                <a:solidFill>
                  <a:srgbClr val="12345C"/>
                </a:solidFill>
              </a:rPr>
              <a:t>sustainable implementation of direct lithium extraction (DLE) </a:t>
            </a:r>
            <a:r>
              <a:rPr lang="es-CL" sz="1400" b="1" dirty="0" err="1">
                <a:solidFill>
                  <a:srgbClr val="12345C"/>
                </a:solidFill>
              </a:rPr>
              <a:t>technologies</a:t>
            </a:r>
            <a:r>
              <a:rPr lang="es-CL" sz="1400" b="1" dirty="0">
                <a:solidFill>
                  <a:srgbClr val="12345C"/>
                </a:solidFill>
              </a:rPr>
              <a:t>. </a:t>
            </a:r>
            <a:r>
              <a:rPr lang="es-CL" sz="1400" b="1" dirty="0" err="1">
                <a:solidFill>
                  <a:srgbClr val="12345C"/>
                </a:solidFill>
              </a:rPr>
              <a:t>Cleaner</a:t>
            </a:r>
            <a:r>
              <a:rPr lang="es-CL" sz="1400" b="1" dirty="0">
                <a:solidFill>
                  <a:srgbClr val="12345C"/>
                </a:solidFill>
              </a:rPr>
              <a:t> Eng. Tech. In Press</a:t>
            </a:r>
            <a:endParaRPr lang="en-US" sz="1400" b="1" dirty="0">
              <a:solidFill>
                <a:srgbClr val="12345C"/>
              </a:solidFill>
            </a:endParaRPr>
          </a:p>
        </p:txBody>
      </p:sp>
    </p:spTree>
    <p:extLst>
      <p:ext uri="{BB962C8B-B14F-4D97-AF65-F5344CB8AC3E}">
        <p14:creationId xmlns:p14="http://schemas.microsoft.com/office/powerpoint/2010/main" val="183812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6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9DB8C-4839-536A-E7FF-ACECEFEBF670}"/>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41FDE496-EB15-1E78-FE3A-7464F0007FB1}"/>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70B7B30F-52E8-C6AD-DFB9-689E63D48CDC}"/>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D020B82F-3C05-2427-6231-E18159009C59}"/>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Manejo de aguas</a:t>
            </a:r>
          </a:p>
        </p:txBody>
      </p:sp>
      <p:sp>
        <p:nvSpPr>
          <p:cNvPr id="3" name="Rectángulo 2">
            <a:extLst>
              <a:ext uri="{FF2B5EF4-FFF2-40B4-BE49-F238E27FC236}">
                <a16:creationId xmlns:a16="http://schemas.microsoft.com/office/drawing/2014/main" id="{4C3F38D9-7797-7DC7-4B75-D12C847A102A}"/>
              </a:ext>
            </a:extLst>
          </p:cNvPr>
          <p:cNvSpPr/>
          <p:nvPr/>
        </p:nvSpPr>
        <p:spPr>
          <a:xfrm>
            <a:off x="2989904" y="1778295"/>
            <a:ext cx="89552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Extracción</a:t>
            </a:r>
            <a:endParaRPr lang="es-CL" sz="1200" dirty="0"/>
          </a:p>
        </p:txBody>
      </p:sp>
      <p:cxnSp>
        <p:nvCxnSpPr>
          <p:cNvPr id="4" name="Conector recto de flecha 3">
            <a:extLst>
              <a:ext uri="{FF2B5EF4-FFF2-40B4-BE49-F238E27FC236}">
                <a16:creationId xmlns:a16="http://schemas.microsoft.com/office/drawing/2014/main" id="{D9C8CF78-D68D-CABB-20CF-4D8F23F6371C}"/>
              </a:ext>
            </a:extLst>
          </p:cNvPr>
          <p:cNvCxnSpPr>
            <a:cxnSpLocks/>
          </p:cNvCxnSpPr>
          <p:nvPr/>
        </p:nvCxnSpPr>
        <p:spPr>
          <a:xfrm>
            <a:off x="656519" y="2248289"/>
            <a:ext cx="698426" cy="0"/>
          </a:xfrm>
          <a:prstGeom prst="straightConnector1">
            <a:avLst/>
          </a:prstGeom>
          <a:ln w="25400">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 name="Conector recto de flecha 5">
            <a:extLst>
              <a:ext uri="{FF2B5EF4-FFF2-40B4-BE49-F238E27FC236}">
                <a16:creationId xmlns:a16="http://schemas.microsoft.com/office/drawing/2014/main" id="{A6DBA4E7-984C-E0D3-72C4-144867BB9EFA}"/>
              </a:ext>
            </a:extLst>
          </p:cNvPr>
          <p:cNvCxnSpPr>
            <a:cxnSpLocks/>
          </p:cNvCxnSpPr>
          <p:nvPr/>
        </p:nvCxnSpPr>
        <p:spPr>
          <a:xfrm flipV="1">
            <a:off x="5123780" y="2292834"/>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 name="Conector recto de flecha 6">
            <a:extLst>
              <a:ext uri="{FF2B5EF4-FFF2-40B4-BE49-F238E27FC236}">
                <a16:creationId xmlns:a16="http://schemas.microsoft.com/office/drawing/2014/main" id="{A300C6FC-9754-9357-114C-4229B6300861}"/>
              </a:ext>
            </a:extLst>
          </p:cNvPr>
          <p:cNvCxnSpPr>
            <a:cxnSpLocks/>
          </p:cNvCxnSpPr>
          <p:nvPr/>
        </p:nvCxnSpPr>
        <p:spPr>
          <a:xfrm>
            <a:off x="9904960" y="2347920"/>
            <a:ext cx="868592" cy="0"/>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CuadroTexto 7">
            <a:extLst>
              <a:ext uri="{FF2B5EF4-FFF2-40B4-BE49-F238E27FC236}">
                <a16:creationId xmlns:a16="http://schemas.microsoft.com/office/drawing/2014/main" id="{2540DA39-7AD6-4606-53D2-98A2D2A38CEA}"/>
              </a:ext>
            </a:extLst>
          </p:cNvPr>
          <p:cNvSpPr txBox="1"/>
          <p:nvPr/>
        </p:nvSpPr>
        <p:spPr>
          <a:xfrm>
            <a:off x="235195" y="1889680"/>
            <a:ext cx="985248"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Salmuera</a:t>
            </a:r>
          </a:p>
        </p:txBody>
      </p:sp>
      <p:sp>
        <p:nvSpPr>
          <p:cNvPr id="10" name="CuadroTexto 9">
            <a:extLst>
              <a:ext uri="{FF2B5EF4-FFF2-40B4-BE49-F238E27FC236}">
                <a16:creationId xmlns:a16="http://schemas.microsoft.com/office/drawing/2014/main" id="{1E764DBF-21D7-CE94-8C0F-EB71128C6D5B}"/>
              </a:ext>
            </a:extLst>
          </p:cNvPr>
          <p:cNvSpPr txBox="1"/>
          <p:nvPr/>
        </p:nvSpPr>
        <p:spPr>
          <a:xfrm>
            <a:off x="10117026" y="1594502"/>
            <a:ext cx="1108188" cy="738664"/>
          </a:xfrm>
          <a:prstGeom prst="rect">
            <a:avLst/>
          </a:prstGeom>
          <a:noFill/>
          <a:ln/>
        </p:spPr>
        <p:txBody>
          <a:bodyPr wrap="square" lIns="0" tIns="0" rIns="0" bIns="0" rtlCol="0" anchor="ctr">
            <a:normAutofit/>
          </a:bodyPr>
          <a:lstStyle>
            <a:lvl1pPr indent="0">
              <a:buNone/>
              <a:defRPr sz="1400" b="1">
                <a:solidFill>
                  <a:srgbClr val="12345C"/>
                </a:solidFill>
              </a:defRPr>
            </a:lvl1pPr>
          </a:lstStyle>
          <a:p>
            <a:r>
              <a:rPr lang="es-MX" dirty="0"/>
              <a:t>Producto Li</a:t>
            </a:r>
          </a:p>
          <a:p>
            <a:r>
              <a:rPr lang="es-MX" dirty="0"/>
              <a:t>Li</a:t>
            </a:r>
            <a:r>
              <a:rPr lang="es-MX" baseline="-25000" dirty="0"/>
              <a:t>2</a:t>
            </a:r>
            <a:r>
              <a:rPr lang="es-MX" dirty="0"/>
              <a:t>CO</a:t>
            </a:r>
            <a:r>
              <a:rPr lang="es-MX" baseline="-25000" dirty="0"/>
              <a:t>3</a:t>
            </a:r>
            <a:endParaRPr lang="es-CL" baseline="-25000" dirty="0"/>
          </a:p>
          <a:p>
            <a:r>
              <a:rPr lang="es-CL" dirty="0"/>
              <a:t>LiOH</a:t>
            </a:r>
            <a:endParaRPr lang="es-MX" dirty="0"/>
          </a:p>
        </p:txBody>
      </p:sp>
      <p:sp>
        <p:nvSpPr>
          <p:cNvPr id="11" name="Rectángulo 10">
            <a:extLst>
              <a:ext uri="{FF2B5EF4-FFF2-40B4-BE49-F238E27FC236}">
                <a16:creationId xmlns:a16="http://schemas.microsoft.com/office/drawing/2014/main" id="{517D9143-EFF1-E962-BE37-F3BBEC8EF6F0}"/>
              </a:ext>
            </a:extLst>
          </p:cNvPr>
          <p:cNvSpPr/>
          <p:nvPr/>
        </p:nvSpPr>
        <p:spPr>
          <a:xfrm>
            <a:off x="4176862" y="1794009"/>
            <a:ext cx="962840" cy="987552"/>
          </a:xfrm>
          <a:prstGeom prst="rect">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Etapa de Elución/</a:t>
            </a:r>
            <a:r>
              <a:rPr lang="es-MX" sz="1200" dirty="0" err="1"/>
              <a:t>Re-extracción</a:t>
            </a:r>
            <a:endParaRPr lang="es-CL" sz="1200" dirty="0"/>
          </a:p>
        </p:txBody>
      </p:sp>
      <p:cxnSp>
        <p:nvCxnSpPr>
          <p:cNvPr id="13" name="Conector recto de flecha 12">
            <a:extLst>
              <a:ext uri="{FF2B5EF4-FFF2-40B4-BE49-F238E27FC236}">
                <a16:creationId xmlns:a16="http://schemas.microsoft.com/office/drawing/2014/main" id="{053C3CC9-F641-525D-02B6-F762B49560FB}"/>
              </a:ext>
            </a:extLst>
          </p:cNvPr>
          <p:cNvCxnSpPr>
            <a:cxnSpLocks/>
          </p:cNvCxnSpPr>
          <p:nvPr/>
        </p:nvCxnSpPr>
        <p:spPr>
          <a:xfrm>
            <a:off x="3907858" y="2291216"/>
            <a:ext cx="280401" cy="871"/>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Rectángulo 13">
            <a:extLst>
              <a:ext uri="{FF2B5EF4-FFF2-40B4-BE49-F238E27FC236}">
                <a16:creationId xmlns:a16="http://schemas.microsoft.com/office/drawing/2014/main" id="{2CC8F284-8D44-EE3D-ED62-02475189B50C}"/>
              </a:ext>
            </a:extLst>
          </p:cNvPr>
          <p:cNvSpPr/>
          <p:nvPr/>
        </p:nvSpPr>
        <p:spPr>
          <a:xfrm>
            <a:off x="1354945" y="1791952"/>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Pre-tratamiento</a:t>
            </a:r>
            <a:endParaRPr lang="es-CL" sz="1200" dirty="0"/>
          </a:p>
        </p:txBody>
      </p:sp>
      <p:cxnSp>
        <p:nvCxnSpPr>
          <p:cNvPr id="16" name="Conector recto de flecha 15">
            <a:extLst>
              <a:ext uri="{FF2B5EF4-FFF2-40B4-BE49-F238E27FC236}">
                <a16:creationId xmlns:a16="http://schemas.microsoft.com/office/drawing/2014/main" id="{F8A9A6D1-F104-194D-67A5-AF80F24EC837}"/>
              </a:ext>
            </a:extLst>
          </p:cNvPr>
          <p:cNvCxnSpPr>
            <a:cxnSpLocks/>
          </p:cNvCxnSpPr>
          <p:nvPr/>
        </p:nvCxnSpPr>
        <p:spPr>
          <a:xfrm>
            <a:off x="2361959" y="2285091"/>
            <a:ext cx="576547" cy="2694"/>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7" name="Rectángulo 16">
            <a:extLst>
              <a:ext uri="{FF2B5EF4-FFF2-40B4-BE49-F238E27FC236}">
                <a16:creationId xmlns:a16="http://schemas.microsoft.com/office/drawing/2014/main" id="{D9620C05-B196-CB02-426A-437DA7D485FE}"/>
              </a:ext>
            </a:extLst>
          </p:cNvPr>
          <p:cNvSpPr/>
          <p:nvPr/>
        </p:nvSpPr>
        <p:spPr>
          <a:xfrm>
            <a:off x="5715004" y="1800666"/>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Concentración</a:t>
            </a:r>
            <a:endParaRPr lang="es-CL" sz="1200" dirty="0"/>
          </a:p>
        </p:txBody>
      </p:sp>
      <p:sp>
        <p:nvSpPr>
          <p:cNvPr id="18" name="Rectángulo 17">
            <a:extLst>
              <a:ext uri="{FF2B5EF4-FFF2-40B4-BE49-F238E27FC236}">
                <a16:creationId xmlns:a16="http://schemas.microsoft.com/office/drawing/2014/main" id="{C6E3ED92-49B2-5D9B-65DE-57CE6CFA7974}"/>
              </a:ext>
            </a:extLst>
          </p:cNvPr>
          <p:cNvSpPr/>
          <p:nvPr/>
        </p:nvSpPr>
        <p:spPr>
          <a:xfrm>
            <a:off x="7310824" y="1797440"/>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err="1"/>
              <a:t>Polishing</a:t>
            </a:r>
            <a:endParaRPr lang="es-CL" sz="1200" dirty="0"/>
          </a:p>
        </p:txBody>
      </p:sp>
      <p:cxnSp>
        <p:nvCxnSpPr>
          <p:cNvPr id="19" name="Conector recto de flecha 18">
            <a:extLst>
              <a:ext uri="{FF2B5EF4-FFF2-40B4-BE49-F238E27FC236}">
                <a16:creationId xmlns:a16="http://schemas.microsoft.com/office/drawing/2014/main" id="{910BDCB0-551D-D394-E671-B306672DD779}"/>
              </a:ext>
            </a:extLst>
          </p:cNvPr>
          <p:cNvCxnSpPr>
            <a:cxnSpLocks/>
          </p:cNvCxnSpPr>
          <p:nvPr/>
        </p:nvCxnSpPr>
        <p:spPr>
          <a:xfrm flipV="1">
            <a:off x="6713362" y="2294442"/>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0" name="Rectángulo 19">
            <a:extLst>
              <a:ext uri="{FF2B5EF4-FFF2-40B4-BE49-F238E27FC236}">
                <a16:creationId xmlns:a16="http://schemas.microsoft.com/office/drawing/2014/main" id="{07DDFF49-8650-DC49-8CB8-7BC6F384E931}"/>
              </a:ext>
            </a:extLst>
          </p:cNvPr>
          <p:cNvSpPr/>
          <p:nvPr/>
        </p:nvSpPr>
        <p:spPr>
          <a:xfrm>
            <a:off x="8906644" y="1802274"/>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Producción de sales de Li</a:t>
            </a:r>
            <a:endParaRPr lang="es-CL" sz="1200" dirty="0"/>
          </a:p>
        </p:txBody>
      </p:sp>
      <p:cxnSp>
        <p:nvCxnSpPr>
          <p:cNvPr id="21" name="Conector recto de flecha 20">
            <a:extLst>
              <a:ext uri="{FF2B5EF4-FFF2-40B4-BE49-F238E27FC236}">
                <a16:creationId xmlns:a16="http://schemas.microsoft.com/office/drawing/2014/main" id="{7370C010-37B8-73C7-D175-D2B5879DFF76}"/>
              </a:ext>
            </a:extLst>
          </p:cNvPr>
          <p:cNvCxnSpPr>
            <a:cxnSpLocks/>
          </p:cNvCxnSpPr>
          <p:nvPr/>
        </p:nvCxnSpPr>
        <p:spPr>
          <a:xfrm flipV="1">
            <a:off x="8291929" y="2297147"/>
            <a:ext cx="585245" cy="1608"/>
          </a:xfrm>
          <a:prstGeom prst="straightConnector1">
            <a:avLst/>
          </a:prstGeom>
          <a:ln w="25400">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de flecha 21">
            <a:extLst>
              <a:ext uri="{FF2B5EF4-FFF2-40B4-BE49-F238E27FC236}">
                <a16:creationId xmlns:a16="http://schemas.microsoft.com/office/drawing/2014/main" id="{C1D8D3FF-9C1F-71F3-2896-4E0920D7CBAC}"/>
              </a:ext>
            </a:extLst>
          </p:cNvPr>
          <p:cNvCxnSpPr>
            <a:cxnSpLocks/>
          </p:cNvCxnSpPr>
          <p:nvPr/>
        </p:nvCxnSpPr>
        <p:spPr>
          <a:xfrm>
            <a:off x="4715347" y="1360071"/>
            <a:ext cx="0" cy="446969"/>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de flecha 22">
            <a:extLst>
              <a:ext uri="{FF2B5EF4-FFF2-40B4-BE49-F238E27FC236}">
                <a16:creationId xmlns:a16="http://schemas.microsoft.com/office/drawing/2014/main" id="{ABDA96AA-6D9B-6596-9273-EE74A6026170}"/>
              </a:ext>
            </a:extLst>
          </p:cNvPr>
          <p:cNvCxnSpPr>
            <a:cxnSpLocks/>
          </p:cNvCxnSpPr>
          <p:nvPr/>
        </p:nvCxnSpPr>
        <p:spPr>
          <a:xfrm>
            <a:off x="6308358" y="1360071"/>
            <a:ext cx="0" cy="446969"/>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cxnSp>
        <p:nvCxnSpPr>
          <p:cNvPr id="24" name="Conector recto de flecha 23">
            <a:extLst>
              <a:ext uri="{FF2B5EF4-FFF2-40B4-BE49-F238E27FC236}">
                <a16:creationId xmlns:a16="http://schemas.microsoft.com/office/drawing/2014/main" id="{88D60C5F-4337-3357-62B3-9DED11BFE9B5}"/>
              </a:ext>
            </a:extLst>
          </p:cNvPr>
          <p:cNvCxnSpPr>
            <a:cxnSpLocks/>
          </p:cNvCxnSpPr>
          <p:nvPr/>
        </p:nvCxnSpPr>
        <p:spPr>
          <a:xfrm flipH="1">
            <a:off x="4715347" y="1363492"/>
            <a:ext cx="1593011" cy="0"/>
          </a:xfrm>
          <a:prstGeom prst="straightConnector1">
            <a:avLst/>
          </a:prstGeom>
          <a:ln w="25400">
            <a:solidFill>
              <a:srgbClr val="00B050"/>
            </a:solidFill>
            <a:tailEnd type="none"/>
          </a:ln>
        </p:spPr>
        <p:style>
          <a:lnRef idx="1">
            <a:schemeClr val="accent1"/>
          </a:lnRef>
          <a:fillRef idx="0">
            <a:schemeClr val="accent1"/>
          </a:fillRef>
          <a:effectRef idx="0">
            <a:schemeClr val="accent1"/>
          </a:effectRef>
          <a:fontRef idx="minor">
            <a:schemeClr val="tx1"/>
          </a:fontRef>
        </p:style>
      </p:cxnSp>
      <p:sp>
        <p:nvSpPr>
          <p:cNvPr id="25" name="CuadroTexto 24">
            <a:extLst>
              <a:ext uri="{FF2B5EF4-FFF2-40B4-BE49-F238E27FC236}">
                <a16:creationId xmlns:a16="http://schemas.microsoft.com/office/drawing/2014/main" id="{B783EBBA-EC46-4787-12BD-EF3BA9B3B522}"/>
              </a:ext>
            </a:extLst>
          </p:cNvPr>
          <p:cNvSpPr txBox="1"/>
          <p:nvPr/>
        </p:nvSpPr>
        <p:spPr>
          <a:xfrm>
            <a:off x="5369729" y="1066309"/>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26" name="Conector recto de flecha 25">
            <a:extLst>
              <a:ext uri="{FF2B5EF4-FFF2-40B4-BE49-F238E27FC236}">
                <a16:creationId xmlns:a16="http://schemas.microsoft.com/office/drawing/2014/main" id="{EAC86185-C594-5952-6194-21F9E00D2015}"/>
              </a:ext>
            </a:extLst>
          </p:cNvPr>
          <p:cNvCxnSpPr>
            <a:cxnSpLocks/>
          </p:cNvCxnSpPr>
          <p:nvPr/>
        </p:nvCxnSpPr>
        <p:spPr>
          <a:xfrm>
            <a:off x="4364827" y="968955"/>
            <a:ext cx="0" cy="828485"/>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1" name="CuadroTexto 30">
            <a:extLst>
              <a:ext uri="{FF2B5EF4-FFF2-40B4-BE49-F238E27FC236}">
                <a16:creationId xmlns:a16="http://schemas.microsoft.com/office/drawing/2014/main" id="{500F1914-696C-BA0F-2FEC-22991DAF9F0A}"/>
              </a:ext>
            </a:extLst>
          </p:cNvPr>
          <p:cNvSpPr txBox="1"/>
          <p:nvPr/>
        </p:nvSpPr>
        <p:spPr>
          <a:xfrm>
            <a:off x="4243906" y="635477"/>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32" name="Conector recto de flecha 31">
            <a:extLst>
              <a:ext uri="{FF2B5EF4-FFF2-40B4-BE49-F238E27FC236}">
                <a16:creationId xmlns:a16="http://schemas.microsoft.com/office/drawing/2014/main" id="{3E3FCE78-DCDC-4618-7876-63CEB91196E8}"/>
              </a:ext>
            </a:extLst>
          </p:cNvPr>
          <p:cNvCxnSpPr>
            <a:cxnSpLocks/>
          </p:cNvCxnSpPr>
          <p:nvPr/>
        </p:nvCxnSpPr>
        <p:spPr>
          <a:xfrm>
            <a:off x="7809982" y="1166024"/>
            <a:ext cx="0" cy="625928"/>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2F5F5AF7-28C4-F2CE-DCD4-2A3FE70B6105}"/>
              </a:ext>
            </a:extLst>
          </p:cNvPr>
          <p:cNvSpPr txBox="1"/>
          <p:nvPr/>
        </p:nvSpPr>
        <p:spPr>
          <a:xfrm>
            <a:off x="7748387" y="635477"/>
            <a:ext cx="865646" cy="583710"/>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a:p>
            <a:r>
              <a:rPr lang="es-MX" sz="1400" dirty="0">
                <a:solidFill>
                  <a:srgbClr val="00B050"/>
                </a:solidFill>
              </a:rPr>
              <a:t>Reactivos</a:t>
            </a:r>
          </a:p>
        </p:txBody>
      </p:sp>
      <p:cxnSp>
        <p:nvCxnSpPr>
          <p:cNvPr id="36" name="Conector recto de flecha 35">
            <a:extLst>
              <a:ext uri="{FF2B5EF4-FFF2-40B4-BE49-F238E27FC236}">
                <a16:creationId xmlns:a16="http://schemas.microsoft.com/office/drawing/2014/main" id="{D9C04BD7-F25D-712B-B8F7-955F187A66CF}"/>
              </a:ext>
            </a:extLst>
          </p:cNvPr>
          <p:cNvCxnSpPr>
            <a:cxnSpLocks/>
          </p:cNvCxnSpPr>
          <p:nvPr/>
        </p:nvCxnSpPr>
        <p:spPr>
          <a:xfrm>
            <a:off x="3431802" y="2762266"/>
            <a:ext cx="0" cy="2762635"/>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0" name="CuadroTexto 39">
            <a:extLst>
              <a:ext uri="{FF2B5EF4-FFF2-40B4-BE49-F238E27FC236}">
                <a16:creationId xmlns:a16="http://schemas.microsoft.com/office/drawing/2014/main" id="{4E23ED36-9755-2067-21D4-259C09E24EF4}"/>
              </a:ext>
            </a:extLst>
          </p:cNvPr>
          <p:cNvSpPr txBox="1"/>
          <p:nvPr/>
        </p:nvSpPr>
        <p:spPr>
          <a:xfrm>
            <a:off x="3174402" y="5524901"/>
            <a:ext cx="985248"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err="1"/>
              <a:t>Spent</a:t>
            </a:r>
            <a:r>
              <a:rPr lang="es-MX" sz="1400" dirty="0"/>
              <a:t> Brine</a:t>
            </a:r>
          </a:p>
        </p:txBody>
      </p:sp>
      <p:cxnSp>
        <p:nvCxnSpPr>
          <p:cNvPr id="41" name="Conector recto de flecha 40">
            <a:extLst>
              <a:ext uri="{FF2B5EF4-FFF2-40B4-BE49-F238E27FC236}">
                <a16:creationId xmlns:a16="http://schemas.microsoft.com/office/drawing/2014/main" id="{3FF07A6E-C884-E667-C2F8-397609B244B3}"/>
              </a:ext>
            </a:extLst>
          </p:cNvPr>
          <p:cNvCxnSpPr>
            <a:cxnSpLocks/>
          </p:cNvCxnSpPr>
          <p:nvPr/>
        </p:nvCxnSpPr>
        <p:spPr>
          <a:xfrm>
            <a:off x="7807940" y="2803072"/>
            <a:ext cx="0" cy="625928"/>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Conector recto de flecha 41">
            <a:extLst>
              <a:ext uri="{FF2B5EF4-FFF2-40B4-BE49-F238E27FC236}">
                <a16:creationId xmlns:a16="http://schemas.microsoft.com/office/drawing/2014/main" id="{C1FB97DC-902C-7148-6CCF-054E9554E515}"/>
              </a:ext>
            </a:extLst>
          </p:cNvPr>
          <p:cNvCxnSpPr>
            <a:cxnSpLocks/>
          </p:cNvCxnSpPr>
          <p:nvPr/>
        </p:nvCxnSpPr>
        <p:spPr>
          <a:xfrm>
            <a:off x="9405802" y="2803072"/>
            <a:ext cx="0" cy="625928"/>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44" name="CuadroTexto 43">
            <a:extLst>
              <a:ext uri="{FF2B5EF4-FFF2-40B4-BE49-F238E27FC236}">
                <a16:creationId xmlns:a16="http://schemas.microsoft.com/office/drawing/2014/main" id="{FAB001A9-C2BA-770F-38AC-A446B93FDC06}"/>
              </a:ext>
            </a:extLst>
          </p:cNvPr>
          <p:cNvSpPr txBox="1"/>
          <p:nvPr/>
        </p:nvSpPr>
        <p:spPr>
          <a:xfrm>
            <a:off x="7921396" y="2981372"/>
            <a:ext cx="985248" cy="34739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Efluentes</a:t>
            </a:r>
          </a:p>
        </p:txBody>
      </p:sp>
      <p:sp>
        <p:nvSpPr>
          <p:cNvPr id="46" name="CuadroTexto 45">
            <a:extLst>
              <a:ext uri="{FF2B5EF4-FFF2-40B4-BE49-F238E27FC236}">
                <a16:creationId xmlns:a16="http://schemas.microsoft.com/office/drawing/2014/main" id="{637A0ACC-DBEC-F1B0-7DB1-00057596DAAD}"/>
              </a:ext>
            </a:extLst>
          </p:cNvPr>
          <p:cNvSpPr txBox="1"/>
          <p:nvPr/>
        </p:nvSpPr>
        <p:spPr>
          <a:xfrm>
            <a:off x="9492624" y="3006809"/>
            <a:ext cx="985248" cy="311903"/>
          </a:xfrm>
          <a:prstGeom prst="rect">
            <a:avLst/>
          </a:prstGeom>
          <a:noFill/>
          <a:ln/>
        </p:spPr>
        <p:txBody>
          <a:bodyPr wrap="square" lIns="0" tIns="0" rIns="0" bIns="0" rtlCol="0" anchor="ctr">
            <a:normAutofit fontScale="85000" lnSpcReduction="20000"/>
          </a:bodyPr>
          <a:lstStyle>
            <a:lvl1pPr indent="0">
              <a:buNone/>
              <a:defRPr sz="1000" b="1">
                <a:solidFill>
                  <a:srgbClr val="12345C"/>
                </a:solidFill>
              </a:defRPr>
            </a:lvl1pPr>
          </a:lstStyle>
          <a:p>
            <a:r>
              <a:rPr lang="es-MX" sz="1400" dirty="0"/>
              <a:t>Licor madre pobre</a:t>
            </a:r>
          </a:p>
        </p:txBody>
      </p:sp>
      <p:cxnSp>
        <p:nvCxnSpPr>
          <p:cNvPr id="51" name="Conector recto de flecha 50">
            <a:extLst>
              <a:ext uri="{FF2B5EF4-FFF2-40B4-BE49-F238E27FC236}">
                <a16:creationId xmlns:a16="http://schemas.microsoft.com/office/drawing/2014/main" id="{A1021370-7E59-ABB3-8D3B-F5E20DF62FF0}"/>
              </a:ext>
            </a:extLst>
          </p:cNvPr>
          <p:cNvCxnSpPr>
            <a:cxnSpLocks/>
          </p:cNvCxnSpPr>
          <p:nvPr/>
        </p:nvCxnSpPr>
        <p:spPr>
          <a:xfrm>
            <a:off x="7865192" y="3428999"/>
            <a:ext cx="2822112" cy="0"/>
          </a:xfrm>
          <a:prstGeom prst="straightConnector1">
            <a:avLst/>
          </a:prstGeom>
          <a:ln w="25400">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54" name="Conector recto de flecha 53">
            <a:extLst>
              <a:ext uri="{FF2B5EF4-FFF2-40B4-BE49-F238E27FC236}">
                <a16:creationId xmlns:a16="http://schemas.microsoft.com/office/drawing/2014/main" id="{1FCF6AE9-60D1-0794-B26F-E6789E1B4C4C}"/>
              </a:ext>
            </a:extLst>
          </p:cNvPr>
          <p:cNvCxnSpPr>
            <a:cxnSpLocks/>
          </p:cNvCxnSpPr>
          <p:nvPr/>
        </p:nvCxnSpPr>
        <p:spPr>
          <a:xfrm flipH="1" flipV="1">
            <a:off x="3452152" y="3428999"/>
            <a:ext cx="4296235" cy="1"/>
          </a:xfrm>
          <a:prstGeom prst="straightConnector1">
            <a:avLst/>
          </a:prstGeom>
          <a:ln w="25400">
            <a:solidFill>
              <a:srgbClr val="C00000"/>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61" name="CuadroTexto 60">
            <a:extLst>
              <a:ext uri="{FF2B5EF4-FFF2-40B4-BE49-F238E27FC236}">
                <a16:creationId xmlns:a16="http://schemas.microsoft.com/office/drawing/2014/main" id="{5A9FC855-D7C7-B840-DA41-1C924432E893}"/>
              </a:ext>
            </a:extLst>
          </p:cNvPr>
          <p:cNvSpPr txBox="1"/>
          <p:nvPr/>
        </p:nvSpPr>
        <p:spPr>
          <a:xfrm>
            <a:off x="9823508" y="3458764"/>
            <a:ext cx="985248" cy="34739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t>Descartes</a:t>
            </a:r>
          </a:p>
        </p:txBody>
      </p:sp>
      <p:sp>
        <p:nvSpPr>
          <p:cNvPr id="12" name="Rectángulo 11">
            <a:extLst>
              <a:ext uri="{FF2B5EF4-FFF2-40B4-BE49-F238E27FC236}">
                <a16:creationId xmlns:a16="http://schemas.microsoft.com/office/drawing/2014/main" id="{A6BAD719-4002-3C8F-543C-FDE66197F110}"/>
              </a:ext>
            </a:extLst>
          </p:cNvPr>
          <p:cNvSpPr/>
          <p:nvPr/>
        </p:nvSpPr>
        <p:spPr>
          <a:xfrm>
            <a:off x="2168662" y="3895544"/>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Proceso </a:t>
            </a:r>
            <a:r>
              <a:rPr lang="es-MX" sz="1200" dirty="0" err="1"/>
              <a:t>LiSa</a:t>
            </a:r>
            <a:r>
              <a:rPr lang="es-MX" sz="1200" dirty="0"/>
              <a:t>®</a:t>
            </a:r>
            <a:endParaRPr lang="es-CL" sz="1200" dirty="0"/>
          </a:p>
        </p:txBody>
      </p:sp>
      <p:cxnSp>
        <p:nvCxnSpPr>
          <p:cNvPr id="15" name="Conector recto de flecha 14">
            <a:extLst>
              <a:ext uri="{FF2B5EF4-FFF2-40B4-BE49-F238E27FC236}">
                <a16:creationId xmlns:a16="http://schemas.microsoft.com/office/drawing/2014/main" id="{5136AC4F-F8C5-6FFA-E528-289B46524F41}"/>
              </a:ext>
            </a:extLst>
          </p:cNvPr>
          <p:cNvCxnSpPr>
            <a:cxnSpLocks/>
            <a:stCxn id="12" idx="1"/>
          </p:cNvCxnSpPr>
          <p:nvPr/>
        </p:nvCxnSpPr>
        <p:spPr>
          <a:xfrm flipH="1">
            <a:off x="1377796" y="4389320"/>
            <a:ext cx="790866"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D772F094-2CED-B665-1210-8DCD6934585F}"/>
              </a:ext>
            </a:extLst>
          </p:cNvPr>
          <p:cNvCxnSpPr>
            <a:cxnSpLocks/>
          </p:cNvCxnSpPr>
          <p:nvPr/>
        </p:nvCxnSpPr>
        <p:spPr>
          <a:xfrm>
            <a:off x="2667820" y="3570973"/>
            <a:ext cx="0" cy="348113"/>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Conector recto de flecha 37">
            <a:extLst>
              <a:ext uri="{FF2B5EF4-FFF2-40B4-BE49-F238E27FC236}">
                <a16:creationId xmlns:a16="http://schemas.microsoft.com/office/drawing/2014/main" id="{FB50AF4D-B398-24C4-2DA9-DAB6294CF0DF}"/>
              </a:ext>
            </a:extLst>
          </p:cNvPr>
          <p:cNvCxnSpPr>
            <a:cxnSpLocks/>
          </p:cNvCxnSpPr>
          <p:nvPr/>
        </p:nvCxnSpPr>
        <p:spPr>
          <a:xfrm flipH="1" flipV="1">
            <a:off x="2673938" y="3570973"/>
            <a:ext cx="737515" cy="7590"/>
          </a:xfrm>
          <a:prstGeom prst="straightConnector1">
            <a:avLst/>
          </a:prstGeom>
          <a:ln w="25400">
            <a:solidFill>
              <a:srgbClr val="C00000"/>
            </a:solidFill>
            <a:tailEnd type="none"/>
          </a:ln>
        </p:spPr>
        <p:style>
          <a:lnRef idx="1">
            <a:schemeClr val="accent1"/>
          </a:lnRef>
          <a:fillRef idx="0">
            <a:schemeClr val="accent1"/>
          </a:fillRef>
          <a:effectRef idx="0">
            <a:schemeClr val="accent1"/>
          </a:effectRef>
          <a:fontRef idx="minor">
            <a:schemeClr val="tx1"/>
          </a:fontRef>
        </p:style>
      </p:cxnSp>
      <p:cxnSp>
        <p:nvCxnSpPr>
          <p:cNvPr id="45" name="Conector recto de flecha 44">
            <a:extLst>
              <a:ext uri="{FF2B5EF4-FFF2-40B4-BE49-F238E27FC236}">
                <a16:creationId xmlns:a16="http://schemas.microsoft.com/office/drawing/2014/main" id="{5D6BF019-6AE9-6F75-B416-E62B24050322}"/>
              </a:ext>
            </a:extLst>
          </p:cNvPr>
          <p:cNvCxnSpPr>
            <a:cxnSpLocks/>
          </p:cNvCxnSpPr>
          <p:nvPr/>
        </p:nvCxnSpPr>
        <p:spPr>
          <a:xfrm>
            <a:off x="2650232" y="5119036"/>
            <a:ext cx="775496" cy="0"/>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52" name="Conector recto de flecha 51">
            <a:extLst>
              <a:ext uri="{FF2B5EF4-FFF2-40B4-BE49-F238E27FC236}">
                <a16:creationId xmlns:a16="http://schemas.microsoft.com/office/drawing/2014/main" id="{DFEF8345-A41C-6655-B091-078FE2345DA1}"/>
              </a:ext>
            </a:extLst>
          </p:cNvPr>
          <p:cNvCxnSpPr>
            <a:cxnSpLocks/>
          </p:cNvCxnSpPr>
          <p:nvPr/>
        </p:nvCxnSpPr>
        <p:spPr>
          <a:xfrm flipV="1">
            <a:off x="2650232" y="4883096"/>
            <a:ext cx="0" cy="235940"/>
          </a:xfrm>
          <a:prstGeom prst="straightConnector1">
            <a:avLst/>
          </a:prstGeom>
          <a:ln w="25400">
            <a:solidFill>
              <a:srgbClr val="C00000"/>
            </a:solidFill>
            <a:tailEnd type="none"/>
          </a:ln>
        </p:spPr>
        <p:style>
          <a:lnRef idx="1">
            <a:schemeClr val="accent1"/>
          </a:lnRef>
          <a:fillRef idx="0">
            <a:schemeClr val="accent1"/>
          </a:fillRef>
          <a:effectRef idx="0">
            <a:schemeClr val="accent1"/>
          </a:effectRef>
          <a:fontRef idx="minor">
            <a:schemeClr val="tx1"/>
          </a:fontRef>
        </p:style>
      </p:cxnSp>
      <p:sp>
        <p:nvSpPr>
          <p:cNvPr id="62" name="Rectángulo 61">
            <a:extLst>
              <a:ext uri="{FF2B5EF4-FFF2-40B4-BE49-F238E27FC236}">
                <a16:creationId xmlns:a16="http://schemas.microsoft.com/office/drawing/2014/main" id="{602136CF-CF26-270B-791D-4FF6E41C685B}"/>
              </a:ext>
            </a:extLst>
          </p:cNvPr>
          <p:cNvSpPr/>
          <p:nvPr/>
        </p:nvSpPr>
        <p:spPr>
          <a:xfrm>
            <a:off x="10713744" y="2985215"/>
            <a:ext cx="998316" cy="987552"/>
          </a:xfrm>
          <a:prstGeom prst="rect">
            <a:avLst/>
          </a:prstGeom>
          <a:solidFill>
            <a:schemeClr val="bg2">
              <a:lumMod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MX" sz="1200" dirty="0"/>
              <a:t>Proceso </a:t>
            </a:r>
            <a:r>
              <a:rPr lang="es-MX" sz="1200" dirty="0" err="1"/>
              <a:t>LiSa</a:t>
            </a:r>
            <a:r>
              <a:rPr lang="es-MX" sz="1200" dirty="0"/>
              <a:t>®</a:t>
            </a:r>
            <a:endParaRPr lang="es-CL" sz="1200" dirty="0"/>
          </a:p>
        </p:txBody>
      </p:sp>
      <p:sp>
        <p:nvSpPr>
          <p:cNvPr id="63" name="CuadroTexto 62">
            <a:extLst>
              <a:ext uri="{FF2B5EF4-FFF2-40B4-BE49-F238E27FC236}">
                <a16:creationId xmlns:a16="http://schemas.microsoft.com/office/drawing/2014/main" id="{9E502D0A-5DA9-E6A8-340E-6D684DE22735}"/>
              </a:ext>
            </a:extLst>
          </p:cNvPr>
          <p:cNvSpPr txBox="1"/>
          <p:nvPr/>
        </p:nvSpPr>
        <p:spPr>
          <a:xfrm>
            <a:off x="1299633" y="3986481"/>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64" name="Conector recto de flecha 63">
            <a:extLst>
              <a:ext uri="{FF2B5EF4-FFF2-40B4-BE49-F238E27FC236}">
                <a16:creationId xmlns:a16="http://schemas.microsoft.com/office/drawing/2014/main" id="{9DCAC620-02EC-EBD5-4558-2160FCBF3924}"/>
              </a:ext>
            </a:extLst>
          </p:cNvPr>
          <p:cNvCxnSpPr>
            <a:cxnSpLocks/>
          </p:cNvCxnSpPr>
          <p:nvPr/>
        </p:nvCxnSpPr>
        <p:spPr>
          <a:xfrm flipH="1">
            <a:off x="-1566477" y="7740324"/>
            <a:ext cx="790866"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65" name="Conector recto de flecha 64">
            <a:extLst>
              <a:ext uri="{FF2B5EF4-FFF2-40B4-BE49-F238E27FC236}">
                <a16:creationId xmlns:a16="http://schemas.microsoft.com/office/drawing/2014/main" id="{78CF2E3F-5191-51F7-D5B1-6E1E4831E3B4}"/>
              </a:ext>
            </a:extLst>
          </p:cNvPr>
          <p:cNvCxnSpPr>
            <a:cxnSpLocks/>
          </p:cNvCxnSpPr>
          <p:nvPr/>
        </p:nvCxnSpPr>
        <p:spPr>
          <a:xfrm>
            <a:off x="11225214" y="3958748"/>
            <a:ext cx="0" cy="494509"/>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66" name="CuadroTexto 65">
            <a:extLst>
              <a:ext uri="{FF2B5EF4-FFF2-40B4-BE49-F238E27FC236}">
                <a16:creationId xmlns:a16="http://schemas.microsoft.com/office/drawing/2014/main" id="{BF9891B5-FFAE-65AD-EDE2-EC17D5BBEFD9}"/>
              </a:ext>
            </a:extLst>
          </p:cNvPr>
          <p:cNvSpPr txBox="1"/>
          <p:nvPr/>
        </p:nvSpPr>
        <p:spPr>
          <a:xfrm>
            <a:off x="11018026" y="4468864"/>
            <a:ext cx="414376" cy="311903"/>
          </a:xfrm>
          <a:prstGeom prst="rect">
            <a:avLst/>
          </a:prstGeom>
          <a:noFill/>
          <a:ln/>
        </p:spPr>
        <p:txBody>
          <a:bodyPr wrap="square" lIns="0" tIns="0" rIns="0" bIns="0" rtlCol="0" anchor="ctr">
            <a:normAutofit/>
          </a:bodyPr>
          <a:lstStyle>
            <a:lvl1pPr indent="0">
              <a:buNone/>
              <a:defRPr sz="1000" b="1">
                <a:solidFill>
                  <a:srgbClr val="12345C"/>
                </a:solidFill>
              </a:defRPr>
            </a:lvl1pPr>
          </a:lstStyle>
          <a:p>
            <a:r>
              <a:rPr lang="es-MX" sz="1400" dirty="0">
                <a:solidFill>
                  <a:srgbClr val="00B050"/>
                </a:solidFill>
              </a:rPr>
              <a:t>H</a:t>
            </a:r>
            <a:r>
              <a:rPr lang="es-MX" sz="1400" baseline="-25000" dirty="0">
                <a:solidFill>
                  <a:srgbClr val="00B050"/>
                </a:solidFill>
              </a:rPr>
              <a:t>2</a:t>
            </a:r>
            <a:r>
              <a:rPr lang="es-MX" sz="1400" dirty="0">
                <a:solidFill>
                  <a:srgbClr val="00B050"/>
                </a:solidFill>
              </a:rPr>
              <a:t>O</a:t>
            </a:r>
          </a:p>
        </p:txBody>
      </p:sp>
      <p:cxnSp>
        <p:nvCxnSpPr>
          <p:cNvPr id="71" name="Conector recto 70">
            <a:extLst>
              <a:ext uri="{FF2B5EF4-FFF2-40B4-BE49-F238E27FC236}">
                <a16:creationId xmlns:a16="http://schemas.microsoft.com/office/drawing/2014/main" id="{FF2704F3-AF52-CBE7-E17D-80B472E6EEDF}"/>
              </a:ext>
            </a:extLst>
          </p:cNvPr>
          <p:cNvCxnSpPr>
            <a:cxnSpLocks/>
          </p:cNvCxnSpPr>
          <p:nvPr/>
        </p:nvCxnSpPr>
        <p:spPr>
          <a:xfrm flipH="1">
            <a:off x="4188259" y="1113915"/>
            <a:ext cx="365092" cy="432431"/>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Conector recto 71">
            <a:extLst>
              <a:ext uri="{FF2B5EF4-FFF2-40B4-BE49-F238E27FC236}">
                <a16:creationId xmlns:a16="http://schemas.microsoft.com/office/drawing/2014/main" id="{3BA8B6A9-EEE9-2523-95E7-8DB920F90D3F}"/>
              </a:ext>
            </a:extLst>
          </p:cNvPr>
          <p:cNvCxnSpPr>
            <a:cxnSpLocks/>
          </p:cNvCxnSpPr>
          <p:nvPr/>
        </p:nvCxnSpPr>
        <p:spPr>
          <a:xfrm>
            <a:off x="4188259" y="1135960"/>
            <a:ext cx="416072" cy="38834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81" name="Imagen 80">
            <a:extLst>
              <a:ext uri="{FF2B5EF4-FFF2-40B4-BE49-F238E27FC236}">
                <a16:creationId xmlns:a16="http://schemas.microsoft.com/office/drawing/2014/main" id="{8631562A-005E-C946-3ED8-22765AD4B6E9}"/>
              </a:ext>
            </a:extLst>
          </p:cNvPr>
          <p:cNvPicPr>
            <a:picLocks noChangeAspect="1"/>
          </p:cNvPicPr>
          <p:nvPr/>
        </p:nvPicPr>
        <p:blipFill>
          <a:blip r:embed="rId4"/>
          <a:stretch>
            <a:fillRect/>
          </a:stretch>
        </p:blipFill>
        <p:spPr>
          <a:xfrm>
            <a:off x="4658282" y="3696183"/>
            <a:ext cx="3501566" cy="2564977"/>
          </a:xfrm>
          <a:prstGeom prst="rect">
            <a:avLst/>
          </a:prstGeom>
        </p:spPr>
      </p:pic>
    </p:spTree>
    <p:extLst>
      <p:ext uri="{BB962C8B-B14F-4D97-AF65-F5344CB8AC3E}">
        <p14:creationId xmlns:p14="http://schemas.microsoft.com/office/powerpoint/2010/main" val="3504944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F9C41C-C77F-5199-2011-902E26F96B9B}"/>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72298E30-77D9-CE37-88B8-7C807207B4A5}"/>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367FA053-5579-0BAD-6CEB-BB095D61D2E5}"/>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013B7B96-0E36-1A2B-92D7-F4336978382B}"/>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Conclusiones</a:t>
            </a:r>
          </a:p>
        </p:txBody>
      </p:sp>
      <p:cxnSp>
        <p:nvCxnSpPr>
          <p:cNvPr id="64" name="Conector recto de flecha 63">
            <a:extLst>
              <a:ext uri="{FF2B5EF4-FFF2-40B4-BE49-F238E27FC236}">
                <a16:creationId xmlns:a16="http://schemas.microsoft.com/office/drawing/2014/main" id="{A4D566B6-B529-1340-F12C-5D27CDACA546}"/>
              </a:ext>
            </a:extLst>
          </p:cNvPr>
          <p:cNvCxnSpPr>
            <a:cxnSpLocks/>
          </p:cNvCxnSpPr>
          <p:nvPr/>
        </p:nvCxnSpPr>
        <p:spPr>
          <a:xfrm flipH="1">
            <a:off x="-1566477" y="7740324"/>
            <a:ext cx="790866"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5" name="CuadroTexto 4">
            <a:extLst>
              <a:ext uri="{FF2B5EF4-FFF2-40B4-BE49-F238E27FC236}">
                <a16:creationId xmlns:a16="http://schemas.microsoft.com/office/drawing/2014/main" id="{C9B266E9-E5A3-8CD8-D1E2-249F97B135F5}"/>
              </a:ext>
            </a:extLst>
          </p:cNvPr>
          <p:cNvSpPr txBox="1"/>
          <p:nvPr/>
        </p:nvSpPr>
        <p:spPr>
          <a:xfrm>
            <a:off x="382614" y="1591442"/>
            <a:ext cx="10837836" cy="3184558"/>
          </a:xfrm>
          <a:prstGeom prst="rect">
            <a:avLst/>
          </a:prstGeom>
          <a:noFill/>
          <a:ln/>
        </p:spPr>
        <p:txBody>
          <a:bodyPr wrap="square" lIns="0" tIns="0" rIns="0" bIns="0" rtlCol="0" anchor="ctr">
            <a:normAutofit lnSpcReduction="10000"/>
          </a:bodyPr>
          <a:lstStyle>
            <a:lvl1pPr marL="342900" indent="-342900">
              <a:buFont typeface="Arial" panose="020B0604020202020204" pitchFamily="34" charset="0"/>
              <a:buChar char="•"/>
              <a:defRPr sz="2000" b="1">
                <a:solidFill>
                  <a:srgbClr val="12345C"/>
                </a:solidFill>
              </a:defRPr>
            </a:lvl1pPr>
          </a:lstStyle>
          <a:p>
            <a:pPr algn="just"/>
            <a:r>
              <a:rPr lang="es-MX" b="0" dirty="0"/>
              <a:t>L</a:t>
            </a:r>
            <a:r>
              <a:rPr lang="es-CL" b="0" dirty="0"/>
              <a:t>as tecnologías DLE deben definirse en su conjunto a nivel de proceso completo, considerando los impactos que cada operación unitaria tendrá en los procesos aguas abajo.</a:t>
            </a:r>
          </a:p>
          <a:p>
            <a:pPr algn="just"/>
            <a:endParaRPr lang="es-CL" b="0" dirty="0"/>
          </a:p>
          <a:p>
            <a:pPr algn="just"/>
            <a:r>
              <a:rPr lang="es-CL" b="0" dirty="0"/>
              <a:t>Si bien las tecnologías de adsorción presentan menores rendimientos en términos de capacidad de carga y factor de concentración de Li, sus indicadores de impactos ambientales son también menores y su grado de TRL mayor lo hacen una alternativa robusta en la actualidad.</a:t>
            </a:r>
          </a:p>
          <a:p>
            <a:pPr algn="just"/>
            <a:endParaRPr lang="es-CL" b="0" dirty="0"/>
          </a:p>
          <a:p>
            <a:pPr algn="just"/>
            <a:r>
              <a:rPr lang="es-CL" b="0" dirty="0"/>
              <a:t>El manejo de aguas de los procesos DLE es clave para reducir el consumo de agua fresca. Asimismo, nuevas tecnologías de recuperación de agua desde salmueras pueden avanzar hacia un consumo nulo o casi nulo de agua fresca.</a:t>
            </a:r>
          </a:p>
        </p:txBody>
      </p:sp>
    </p:spTree>
    <p:extLst>
      <p:ext uri="{BB962C8B-B14F-4D97-AF65-F5344CB8AC3E}">
        <p14:creationId xmlns:p14="http://schemas.microsoft.com/office/powerpoint/2010/main" val="2756044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5B7B2-7965-7463-9C83-6772AB31FB25}"/>
            </a:ext>
          </a:extLst>
        </p:cNvPr>
        <p:cNvGrpSpPr/>
        <p:nvPr/>
      </p:nvGrpSpPr>
      <p:grpSpPr>
        <a:xfrm>
          <a:off x="0" y="0"/>
          <a:ext cx="0" cy="0"/>
          <a:chOff x="0" y="0"/>
          <a:chExt cx="0" cy="0"/>
        </a:xfrm>
      </p:grpSpPr>
      <p:sp>
        <p:nvSpPr>
          <p:cNvPr id="9" name="Shape 7">
            <a:extLst>
              <a:ext uri="{FF2B5EF4-FFF2-40B4-BE49-F238E27FC236}">
                <a16:creationId xmlns:a16="http://schemas.microsoft.com/office/drawing/2014/main" id="{E2F8CEA7-B498-06C4-0CA2-E6104B7FE7A4}"/>
              </a:ext>
            </a:extLst>
          </p:cNvPr>
          <p:cNvSpPr/>
          <p:nvPr/>
        </p:nvSpPr>
        <p:spPr>
          <a:xfrm>
            <a:off x="9985248" y="6638544"/>
            <a:ext cx="1984248" cy="73152"/>
          </a:xfrm>
          <a:prstGeom prst="rect">
            <a:avLst/>
          </a:prstGeom>
          <a:solidFill>
            <a:srgbClr val="ED1C24"/>
          </a:solidFill>
          <a:ln w="12700">
            <a:solidFill>
              <a:srgbClr val="ED1C24"/>
            </a:solidFill>
            <a:prstDash val="solid"/>
          </a:ln>
        </p:spPr>
        <p:txBody>
          <a:bodyPr/>
          <a:lstStyle/>
          <a:p>
            <a:endParaRPr lang="es-CL"/>
          </a:p>
        </p:txBody>
      </p:sp>
      <p:pic>
        <p:nvPicPr>
          <p:cNvPr id="27" name="Imagen 26">
            <a:extLst>
              <a:ext uri="{FF2B5EF4-FFF2-40B4-BE49-F238E27FC236}">
                <a16:creationId xmlns:a16="http://schemas.microsoft.com/office/drawing/2014/main" id="{BC6DA2FB-B9C7-096E-8DAD-35B8725E61D8}"/>
              </a:ext>
            </a:extLst>
          </p:cNvPr>
          <p:cNvPicPr>
            <a:picLocks noChangeAspect="1"/>
          </p:cNvPicPr>
          <p:nvPr/>
        </p:nvPicPr>
        <p:blipFill>
          <a:blip r:embed="rId3"/>
          <a:stretch>
            <a:fillRect/>
          </a:stretch>
        </p:blipFill>
        <p:spPr>
          <a:xfrm>
            <a:off x="9774265" y="146304"/>
            <a:ext cx="2195231" cy="1019720"/>
          </a:xfrm>
          <a:prstGeom prst="rect">
            <a:avLst/>
          </a:prstGeom>
        </p:spPr>
      </p:pic>
      <p:sp>
        <p:nvSpPr>
          <p:cNvPr id="29" name="Text Box 4">
            <a:extLst>
              <a:ext uri="{FF2B5EF4-FFF2-40B4-BE49-F238E27FC236}">
                <a16:creationId xmlns:a16="http://schemas.microsoft.com/office/drawing/2014/main" id="{02340966-7C0F-7FE5-5465-90EFFDEA58AC}"/>
              </a:ext>
            </a:extLst>
          </p:cNvPr>
          <p:cNvSpPr txBox="1">
            <a:spLocks noChangeArrowheads="1"/>
          </p:cNvSpPr>
          <p:nvPr/>
        </p:nvSpPr>
        <p:spPr bwMode="auto">
          <a:xfrm>
            <a:off x="285507" y="146304"/>
            <a:ext cx="846167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Invitación</a:t>
            </a:r>
          </a:p>
        </p:txBody>
      </p:sp>
      <p:cxnSp>
        <p:nvCxnSpPr>
          <p:cNvPr id="64" name="Conector recto de flecha 63">
            <a:extLst>
              <a:ext uri="{FF2B5EF4-FFF2-40B4-BE49-F238E27FC236}">
                <a16:creationId xmlns:a16="http://schemas.microsoft.com/office/drawing/2014/main" id="{D53E0AA2-AD80-7B6B-9BF6-63893E9E186D}"/>
              </a:ext>
            </a:extLst>
          </p:cNvPr>
          <p:cNvCxnSpPr>
            <a:cxnSpLocks/>
          </p:cNvCxnSpPr>
          <p:nvPr/>
        </p:nvCxnSpPr>
        <p:spPr>
          <a:xfrm flipH="1">
            <a:off x="-1566477" y="7740324"/>
            <a:ext cx="790866"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3" name="Imagen 2">
            <a:extLst>
              <a:ext uri="{FF2B5EF4-FFF2-40B4-BE49-F238E27FC236}">
                <a16:creationId xmlns:a16="http://schemas.microsoft.com/office/drawing/2014/main" id="{4AF1B0AE-29B0-9014-5F7D-8E8EF2FFAB57}"/>
              </a:ext>
            </a:extLst>
          </p:cNvPr>
          <p:cNvPicPr>
            <a:picLocks noChangeAspect="1"/>
          </p:cNvPicPr>
          <p:nvPr/>
        </p:nvPicPr>
        <p:blipFill>
          <a:blip r:embed="rId4"/>
          <a:stretch>
            <a:fillRect/>
          </a:stretch>
        </p:blipFill>
        <p:spPr>
          <a:xfrm>
            <a:off x="1857374" y="1295400"/>
            <a:ext cx="7553326" cy="4248746"/>
          </a:xfrm>
          <a:prstGeom prst="rect">
            <a:avLst/>
          </a:prstGeom>
        </p:spPr>
      </p:pic>
      <p:sp>
        <p:nvSpPr>
          <p:cNvPr id="6" name="Text Box 4">
            <a:extLst>
              <a:ext uri="{FF2B5EF4-FFF2-40B4-BE49-F238E27FC236}">
                <a16:creationId xmlns:a16="http://schemas.microsoft.com/office/drawing/2014/main" id="{445B497D-0C6A-1F8F-4C99-2B6632B62786}"/>
              </a:ext>
            </a:extLst>
          </p:cNvPr>
          <p:cNvSpPr txBox="1">
            <a:spLocks noChangeArrowheads="1"/>
          </p:cNvSpPr>
          <p:nvPr/>
        </p:nvSpPr>
        <p:spPr bwMode="auto">
          <a:xfrm>
            <a:off x="3479617" y="5562600"/>
            <a:ext cx="5267568" cy="673205"/>
          </a:xfrm>
          <a:prstGeom prst="rect">
            <a:avLst/>
          </a:prstGeom>
          <a:noFill/>
          <a:ln/>
        </p:spPr>
        <p:txBody>
          <a:bodyPr wrap="square" lIns="0" tIns="0" rIns="0" bIns="0" rtlCol="0" anchor="ctr">
            <a:normAutofit/>
          </a:bodyPr>
          <a:lstStyle>
            <a:lvl1pPr indent="0">
              <a:buNone/>
              <a:defRPr sz="3200" b="1">
                <a:solidFill>
                  <a:srgbClr val="12345C"/>
                </a:solidFill>
                <a:latin typeface="Aptos Display" pitchFamily="34" charset="0"/>
                <a:ea typeface="Aptos Display" pitchFamily="34" charset="-122"/>
                <a:cs typeface="Aptos Display" pitchFamily="34" charset="-120"/>
              </a:defRPr>
            </a:lvl1pPr>
          </a:lstStyle>
          <a:p>
            <a:r>
              <a:rPr lang="es-MX" dirty="0"/>
              <a:t>https://simposio.untec.cl/es/</a:t>
            </a:r>
          </a:p>
        </p:txBody>
      </p:sp>
    </p:spTree>
    <p:extLst>
      <p:ext uri="{BB962C8B-B14F-4D97-AF65-F5344CB8AC3E}">
        <p14:creationId xmlns:p14="http://schemas.microsoft.com/office/powerpoint/2010/main" val="13982006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AFE54-C406-87D9-C89C-35CF5CB2F18F}"/>
            </a:ext>
          </a:extLst>
        </p:cNvPr>
        <p:cNvGrpSpPr/>
        <p:nvPr/>
      </p:nvGrpSpPr>
      <p:grpSpPr>
        <a:xfrm>
          <a:off x="0" y="0"/>
          <a:ext cx="0" cy="0"/>
          <a:chOff x="0" y="0"/>
          <a:chExt cx="0" cy="0"/>
        </a:xfrm>
      </p:grpSpPr>
      <p:sp>
        <p:nvSpPr>
          <p:cNvPr id="57" name="Rectangle 56">
            <a:extLst>
              <a:ext uri="{FF2B5EF4-FFF2-40B4-BE49-F238E27FC236}">
                <a16:creationId xmlns:a16="http://schemas.microsoft.com/office/drawing/2014/main" id="{F86DCA46-DC63-C73E-AF3C-734AE05C28F1}"/>
              </a:ext>
            </a:extLst>
          </p:cNvPr>
          <p:cNvSpPr/>
          <p:nvPr/>
        </p:nvSpPr>
        <p:spPr>
          <a:xfrm>
            <a:off x="8961120" y="6717792"/>
            <a:ext cx="3063240" cy="109728"/>
          </a:xfrm>
          <a:prstGeom prst="rect">
            <a:avLst/>
          </a:prstGeom>
          <a:solidFill>
            <a:srgbClr val="EE262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ptos" panose="020B0004020202020204" pitchFamily="34" charset="0"/>
            </a:endParaRPr>
          </a:p>
        </p:txBody>
      </p:sp>
      <p:sp>
        <p:nvSpPr>
          <p:cNvPr id="198" name="CuadroTexto 197">
            <a:extLst>
              <a:ext uri="{FF2B5EF4-FFF2-40B4-BE49-F238E27FC236}">
                <a16:creationId xmlns:a16="http://schemas.microsoft.com/office/drawing/2014/main" id="{28266809-7FBF-BDCB-9017-C1835FE9D826}"/>
              </a:ext>
            </a:extLst>
          </p:cNvPr>
          <p:cNvSpPr txBox="1"/>
          <p:nvPr/>
        </p:nvSpPr>
        <p:spPr>
          <a:xfrm>
            <a:off x="424876" y="4054691"/>
            <a:ext cx="2110142" cy="93871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TRANSFERIMOS TECNOLOGÍA,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DESARROLLAMOS TALENTO Y</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ES" sz="1100" b="1" i="0" u="none" strike="noStrike" kern="1200" cap="none" spc="0" normalizeH="0" baseline="0" noProof="0" dirty="0">
                <a:ln>
                  <a:noFill/>
                </a:ln>
                <a:solidFill>
                  <a:srgbClr val="FFFFFF"/>
                </a:solidFill>
                <a:effectLst/>
                <a:uLnTx/>
                <a:uFillTx/>
                <a:latin typeface="Aptos" panose="020B0004020202020204" pitchFamily="34" charset="0"/>
              </a:rPr>
              <a:t>CONECTAMOS INDUSTRIA CON CIENCIA APLICADA.</a:t>
            </a:r>
          </a:p>
        </p:txBody>
      </p:sp>
      <p:pic>
        <p:nvPicPr>
          <p:cNvPr id="3" name="Imagen 2">
            <a:extLst>
              <a:ext uri="{FF2B5EF4-FFF2-40B4-BE49-F238E27FC236}">
                <a16:creationId xmlns:a16="http://schemas.microsoft.com/office/drawing/2014/main" id="{348B01C9-A303-4D0D-8508-017751C929D7}"/>
              </a:ext>
            </a:extLst>
          </p:cNvPr>
          <p:cNvPicPr>
            <a:picLocks noChangeAspect="1"/>
          </p:cNvPicPr>
          <p:nvPr/>
        </p:nvPicPr>
        <p:blipFill>
          <a:blip r:embed="rId2"/>
          <a:stretch>
            <a:fillRect/>
          </a:stretch>
        </p:blipFill>
        <p:spPr>
          <a:xfrm>
            <a:off x="9786475" y="127454"/>
            <a:ext cx="2195231" cy="1019720"/>
          </a:xfrm>
          <a:prstGeom prst="rect">
            <a:avLst/>
          </a:prstGeom>
        </p:spPr>
      </p:pic>
      <p:pic>
        <p:nvPicPr>
          <p:cNvPr id="17" name="Imagen 16">
            <a:extLst>
              <a:ext uri="{FF2B5EF4-FFF2-40B4-BE49-F238E27FC236}">
                <a16:creationId xmlns:a16="http://schemas.microsoft.com/office/drawing/2014/main" id="{379B6CAC-4881-01B4-2E40-4796B5E87E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604" y="209642"/>
            <a:ext cx="1440160" cy="1146073"/>
          </a:xfrm>
          <a:prstGeom prst="rect">
            <a:avLst/>
          </a:prstGeom>
        </p:spPr>
      </p:pic>
      <p:sp>
        <p:nvSpPr>
          <p:cNvPr id="21" name="Rectangle 1">
            <a:extLst>
              <a:ext uri="{FF2B5EF4-FFF2-40B4-BE49-F238E27FC236}">
                <a16:creationId xmlns:a16="http://schemas.microsoft.com/office/drawing/2014/main" id="{46688284-D65D-9FEF-C38B-49FBCD63F9AA}"/>
              </a:ext>
            </a:extLst>
          </p:cNvPr>
          <p:cNvSpPr/>
          <p:nvPr/>
        </p:nvSpPr>
        <p:spPr>
          <a:xfrm>
            <a:off x="2243685" y="6456182"/>
            <a:ext cx="7128792" cy="261610"/>
          </a:xfrm>
          <a:prstGeom prst="rect">
            <a:avLst/>
          </a:prstGeom>
        </p:spPr>
        <p:txBody>
          <a:bodyPr wrap="square">
            <a:spAutoFit/>
          </a:bodyPr>
          <a:lstStyle/>
          <a:p>
            <a:pPr algn="ctr" eaLnBrk="1" hangingPunct="1"/>
            <a:r>
              <a:rPr lang="es-MX" sz="1100" b="1" dirty="0">
                <a:latin typeface="Arial" charset="0"/>
              </a:rPr>
              <a:t>Santiago, Chile, 10 de Septiembre 2026</a:t>
            </a:r>
            <a:endParaRPr lang="es-MX" sz="1050" b="1" dirty="0">
              <a:latin typeface="Arial" charset="0"/>
            </a:endParaRPr>
          </a:p>
        </p:txBody>
      </p:sp>
      <p:pic>
        <p:nvPicPr>
          <p:cNvPr id="23" name="Imagen 22">
            <a:extLst>
              <a:ext uri="{FF2B5EF4-FFF2-40B4-BE49-F238E27FC236}">
                <a16:creationId xmlns:a16="http://schemas.microsoft.com/office/drawing/2014/main" id="{096DEC7B-C86D-C659-447A-C3053CA1E19C}"/>
              </a:ext>
            </a:extLst>
          </p:cNvPr>
          <p:cNvPicPr>
            <a:picLocks noChangeAspect="1"/>
          </p:cNvPicPr>
          <p:nvPr/>
        </p:nvPicPr>
        <p:blipFill>
          <a:blip r:embed="rId4"/>
          <a:stretch>
            <a:fillRect/>
          </a:stretch>
        </p:blipFill>
        <p:spPr>
          <a:xfrm>
            <a:off x="4532366" y="637314"/>
            <a:ext cx="2353326" cy="1388538"/>
          </a:xfrm>
          <a:prstGeom prst="rect">
            <a:avLst/>
          </a:prstGeom>
        </p:spPr>
      </p:pic>
      <p:sp>
        <p:nvSpPr>
          <p:cNvPr id="4" name="Text Box 4">
            <a:extLst>
              <a:ext uri="{FF2B5EF4-FFF2-40B4-BE49-F238E27FC236}">
                <a16:creationId xmlns:a16="http://schemas.microsoft.com/office/drawing/2014/main" id="{D360F4E2-D7F3-BE50-A601-374412D8A944}"/>
              </a:ext>
            </a:extLst>
          </p:cNvPr>
          <p:cNvSpPr txBox="1">
            <a:spLocks noChangeArrowheads="1"/>
          </p:cNvSpPr>
          <p:nvPr/>
        </p:nvSpPr>
        <p:spPr bwMode="auto">
          <a:xfrm>
            <a:off x="2915143" y="5211261"/>
            <a:ext cx="5931677" cy="754053"/>
          </a:xfrm>
          <a:prstGeom prst="rect">
            <a:avLst/>
          </a:prstGeom>
          <a:noFill/>
          <a:ln w="9525">
            <a:noFill/>
            <a:miter lim="800000"/>
            <a:headEnd/>
            <a:tailEnd/>
          </a:ln>
        </p:spPr>
        <p:txBody>
          <a:bodyPr wrap="square">
            <a:spAutoFit/>
          </a:bodyPr>
          <a:lstStyle/>
          <a:p>
            <a:pPr algn="ctr" eaLnBrk="1" hangingPunct="1"/>
            <a:r>
              <a:rPr lang="es-MX" sz="4300" b="1" dirty="0">
                <a:latin typeface="Arial" charset="0"/>
              </a:rPr>
              <a:t>Muchas gracias!!!</a:t>
            </a:r>
            <a:endParaRPr lang="es-MX" sz="3800" b="1" dirty="0">
              <a:latin typeface="Arial" charset="0"/>
            </a:endParaRPr>
          </a:p>
        </p:txBody>
      </p:sp>
      <p:sp>
        <p:nvSpPr>
          <p:cNvPr id="9" name="Text Box 4">
            <a:extLst>
              <a:ext uri="{FF2B5EF4-FFF2-40B4-BE49-F238E27FC236}">
                <a16:creationId xmlns:a16="http://schemas.microsoft.com/office/drawing/2014/main" id="{9C2C1F36-BD92-29B8-3911-07C817876D29}"/>
              </a:ext>
            </a:extLst>
          </p:cNvPr>
          <p:cNvSpPr txBox="1">
            <a:spLocks noChangeArrowheads="1"/>
          </p:cNvSpPr>
          <p:nvPr/>
        </p:nvSpPr>
        <p:spPr bwMode="auto">
          <a:xfrm>
            <a:off x="9134474" y="5284625"/>
            <a:ext cx="2889885" cy="954107"/>
          </a:xfrm>
          <a:prstGeom prst="rect">
            <a:avLst/>
          </a:prstGeom>
          <a:noFill/>
          <a:ln w="9525">
            <a:noFill/>
            <a:miter lim="800000"/>
            <a:headEnd/>
            <a:tailEnd/>
          </a:ln>
        </p:spPr>
        <p:txBody>
          <a:bodyPr wrap="square">
            <a:spAutoFit/>
          </a:bodyPr>
          <a:lstStyle/>
          <a:p>
            <a:pPr algn="ctr" eaLnBrk="1" hangingPunct="1"/>
            <a:r>
              <a:rPr lang="es-CL" sz="1400" b="1" dirty="0">
                <a:latin typeface="Arial" charset="0"/>
              </a:rPr>
              <a:t>Basal Project CIA250010</a:t>
            </a:r>
          </a:p>
          <a:p>
            <a:pPr algn="ctr" eaLnBrk="1" hangingPunct="1"/>
            <a:r>
              <a:rPr lang="es-CL" sz="1400" b="1" dirty="0">
                <a:latin typeface="Arial" charset="0"/>
              </a:rPr>
              <a:t>Fondef Project TA25I10003</a:t>
            </a:r>
          </a:p>
          <a:p>
            <a:pPr algn="ctr" eaLnBrk="1" hangingPunct="1"/>
            <a:r>
              <a:rPr lang="es-CL" sz="1400" b="1" dirty="0" err="1">
                <a:latin typeface="Arial" charset="0"/>
              </a:rPr>
              <a:t>Fondecyt</a:t>
            </a:r>
            <a:r>
              <a:rPr lang="es-CL" sz="1400" b="1" dirty="0">
                <a:latin typeface="Arial" charset="0"/>
              </a:rPr>
              <a:t> Project 1260655</a:t>
            </a:r>
          </a:p>
          <a:p>
            <a:pPr algn="ctr" eaLnBrk="1" hangingPunct="1"/>
            <a:r>
              <a:rPr lang="es-CL" sz="1400" b="1" dirty="0" err="1">
                <a:latin typeface="Arial" charset="0"/>
              </a:rPr>
              <a:t>Fondequip</a:t>
            </a:r>
            <a:r>
              <a:rPr lang="es-CL" sz="1400" b="1" dirty="0">
                <a:latin typeface="Arial" charset="0"/>
              </a:rPr>
              <a:t> Project EQM240164</a:t>
            </a:r>
          </a:p>
        </p:txBody>
      </p:sp>
      <p:pic>
        <p:nvPicPr>
          <p:cNvPr id="11" name="Picture 4" descr="ANID">
            <a:extLst>
              <a:ext uri="{FF2B5EF4-FFF2-40B4-BE49-F238E27FC236}">
                <a16:creationId xmlns:a16="http://schemas.microsoft.com/office/drawing/2014/main" id="{E592EC5A-F043-DC05-4F96-BB9A7CDF5E0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926073" y="4054691"/>
            <a:ext cx="1306686" cy="1185068"/>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n 12">
            <a:extLst>
              <a:ext uri="{FF2B5EF4-FFF2-40B4-BE49-F238E27FC236}">
                <a16:creationId xmlns:a16="http://schemas.microsoft.com/office/drawing/2014/main" id="{3C1CB1D5-BD25-9C0F-93BC-6E3A2DC15FE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84808" y="2258933"/>
            <a:ext cx="4448441" cy="2952328"/>
          </a:xfrm>
          <a:prstGeom prst="rect">
            <a:avLst/>
          </a:prstGeom>
        </p:spPr>
      </p:pic>
    </p:spTree>
    <p:extLst>
      <p:ext uri="{BB962C8B-B14F-4D97-AF65-F5344CB8AC3E}">
        <p14:creationId xmlns:p14="http://schemas.microsoft.com/office/powerpoint/2010/main" val="34627017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48335</TotalTime>
  <Words>767</Words>
  <Application>Microsoft Office PowerPoint</Application>
  <PresentationFormat>Panorámica</PresentationFormat>
  <Paragraphs>201</Paragraphs>
  <Slides>15</Slides>
  <Notes>12</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15</vt:i4>
      </vt:variant>
    </vt:vector>
  </HeadingPairs>
  <TitlesOfParts>
    <vt:vector size="20" baseType="lpstr">
      <vt:lpstr>Aptos</vt:lpstr>
      <vt:lpstr>Arial</vt:lpstr>
      <vt:lpstr>Calibri</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AMTC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AMTC Exponor - formato ejecutivo</dc:title>
  <dc:subject>AMTC Exponor</dc:subject>
  <dc:creator>OpenAI</dc:creator>
  <cp:lastModifiedBy>Humberto Antonio Estay Cuenca (humberto.estay)</cp:lastModifiedBy>
  <cp:revision>40</cp:revision>
  <cp:lastPrinted>2026-08-03T14:27:25Z</cp:lastPrinted>
  <dcterms:created xsi:type="dcterms:W3CDTF">2026-06-07T01:50:24Z</dcterms:created>
  <dcterms:modified xsi:type="dcterms:W3CDTF">2026-09-08T16:12:54Z</dcterms:modified>
</cp:coreProperties>
</file>